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9144000" cy="5143500" type="screen16x9"/>
  <p:notesSz cx="6858000" cy="9144000"/>
  <p:embeddedFontLst>
    <p:embeddedFont>
      <p:font typeface="Roboto" panose="020B0604020202020204" charset="0"/>
      <p:regular r:id="rId13"/>
      <p:bold r:id="rId14"/>
      <p:italic r:id="rId15"/>
      <p:boldItalic r:id="rId1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52EA765-F3F0-46F1-B687-E6752A41DBBE}">
  <a:tblStyle styleId="{F52EA765-F3F0-46F1-B687-E6752A41DBBE}" styleName="Table_0">
    <a:wholeTbl>
      <a:tcStyle>
        <a:tcBdr>
          <a:left>
            <a:ln w="9525" cap="flat" cmpd="sng">
              <a:solidFill>
                <a:srgbClr val="9E9E9E"/>
              </a:solidFill>
              <a:prstDash val="solid"/>
              <a:round/>
              <a:headEnd type="none" w="med" len="med"/>
              <a:tailEnd type="none" w="med" len="med"/>
            </a:ln>
          </a:left>
          <a:right>
            <a:ln w="9525" cap="flat" cmpd="sng">
              <a:solidFill>
                <a:srgbClr val="9E9E9E"/>
              </a:solidFill>
              <a:prstDash val="solid"/>
              <a:round/>
              <a:headEnd type="none" w="med" len="med"/>
              <a:tailEnd type="none" w="med" len="med"/>
            </a:ln>
          </a:right>
          <a:top>
            <a:ln w="9525" cap="flat" cmpd="sng">
              <a:solidFill>
                <a:srgbClr val="9E9E9E"/>
              </a:solidFill>
              <a:prstDash val="solid"/>
              <a:round/>
              <a:headEnd type="none" w="med" len="med"/>
              <a:tailEnd type="none" w="med" len="med"/>
            </a:ln>
          </a:top>
          <a:bottom>
            <a:ln w="9525" cap="flat" cmpd="sng">
              <a:solidFill>
                <a:srgbClr val="9E9E9E"/>
              </a:solidFill>
              <a:prstDash val="solid"/>
              <a:round/>
              <a:headEnd type="none" w="med" len="med"/>
              <a:tailEnd type="none" w="med" len="med"/>
            </a:ln>
          </a:bottom>
          <a:insideH>
            <a:ln w="9525" cap="flat" cmpd="sng">
              <a:solidFill>
                <a:srgbClr val="9E9E9E"/>
              </a:solidFill>
              <a:prstDash val="solid"/>
              <a:round/>
              <a:headEnd type="none" w="med" len="med"/>
              <a:tailEnd type="none" w="med" len="med"/>
            </a:ln>
          </a:insideH>
          <a:insideV>
            <a:ln w="9525" cap="flat" cmpd="sng">
              <a:solidFill>
                <a:srgbClr val="9E9E9E"/>
              </a:solidFill>
              <a:prstDash val="solid"/>
              <a:round/>
              <a:headEnd type="none" w="med" len="med"/>
              <a:tailEnd type="none" w="med" len="med"/>
            </a:ln>
          </a:insideV>
        </a:tcBdr>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3" d="100"/>
          <a:sy n="93" d="100"/>
        </p:scale>
        <p:origin x="513" y="45"/>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Shape 8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3" name="Shape 8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highlight>
                  <a:srgbClr val="FFFFFF"/>
                </a:highlight>
              </a:rPr>
              <a:t>Data Mining: Josiah MacDonald</a:t>
            </a:r>
          </a:p>
        </p:txBody>
      </p:sp>
    </p:spTree>
    <p:extLst>
      <p:ext uri="{BB962C8B-B14F-4D97-AF65-F5344CB8AC3E}">
        <p14:creationId xmlns:p14="http://schemas.microsoft.com/office/powerpoint/2010/main" val="31004506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Shape 15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2" name="Shape 15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Data mining: Eldin Sahbaz</a:t>
            </a:r>
          </a:p>
          <a:p>
            <a:pPr lvl="0">
              <a:spcBef>
                <a:spcPts val="0"/>
              </a:spcBef>
              <a:buNone/>
            </a:pPr>
            <a:endParaRPr/>
          </a:p>
          <a:p>
            <a:pPr lvl="0">
              <a:spcBef>
                <a:spcPts val="0"/>
              </a:spcBef>
              <a:buNone/>
            </a:pPr>
            <a:r>
              <a:rPr lang="en"/>
              <a:t>NLP</a:t>
            </a:r>
          </a:p>
          <a:p>
            <a:pPr lvl="0" indent="457200" rtl="0">
              <a:spcBef>
                <a:spcPts val="0"/>
              </a:spcBef>
              <a:buNone/>
            </a:pPr>
            <a:r>
              <a:rPr lang="en"/>
              <a:t>Bot sources/hashtags vs User sources/hashtags</a:t>
            </a:r>
          </a:p>
          <a:p>
            <a:pPr lvl="0" indent="457200" rtl="0">
              <a:spcBef>
                <a:spcPts val="0"/>
              </a:spcBef>
              <a:buNone/>
            </a:pPr>
            <a:r>
              <a:rPr lang="en"/>
              <a:t>	Convert set of Nominal values into a vector of binary attributes, then compute distance by converting binary string into decimal value (idea from rank order clustering)</a:t>
            </a:r>
          </a:p>
          <a:p>
            <a:pPr lvl="0" indent="457200" rtl="0">
              <a:spcBef>
                <a:spcPts val="0"/>
              </a:spcBef>
              <a:buNone/>
            </a:pPr>
            <a:r>
              <a:rPr lang="en"/>
              <a:t>Grouping Tweets into a document by a time interval since each individual tweet is too small of a sample</a:t>
            </a:r>
          </a:p>
          <a:p>
            <a:pPr lvl="0" indent="457200" rtl="0">
              <a:spcBef>
                <a:spcPts val="0"/>
              </a:spcBef>
              <a:buNone/>
            </a:pPr>
            <a:r>
              <a:rPr lang="en"/>
              <a:t>Sentiment analysis because bots in the higher end of the spectrum generally operate with the goal is to influence people Their rehtoric will most likely either be negative or positive.</a:t>
            </a:r>
          </a:p>
          <a:p>
            <a:pPr lvl="0">
              <a:spcBef>
                <a:spcPts val="0"/>
              </a:spcBef>
              <a:buNone/>
            </a:pPr>
            <a:endParaRPr/>
          </a:p>
          <a:p>
            <a:pPr lvl="0">
              <a:spcBef>
                <a:spcPts val="0"/>
              </a:spcBef>
              <a:buNone/>
            </a:pPr>
            <a:r>
              <a:rPr lang="en"/>
              <a:t>Results are bad if data is bad</a:t>
            </a:r>
          </a:p>
          <a:p>
            <a:pPr lvl="0">
              <a:spcBef>
                <a:spcPts val="0"/>
              </a:spcBef>
              <a:buNone/>
            </a:pPr>
            <a:endParaRPr/>
          </a:p>
          <a:p>
            <a:pPr lvl="0">
              <a:spcBef>
                <a:spcPts val="0"/>
              </a:spcBef>
              <a:buNone/>
            </a:pPr>
            <a:r>
              <a:rPr lang="en"/>
              <a:t>The idea is if you think of randomness of tweets times as a scale of very random or not random at all, then, we believe, that bots will either be very random or not random at all. This makes sense because bots are programmed to tweet. Meaning they either have a set time interval for when to tweet or they randomly send tweets out.</a:t>
            </a:r>
          </a:p>
          <a:p>
            <a:pPr lvl="0">
              <a:spcBef>
                <a:spcPts val="0"/>
              </a:spcBef>
              <a:buNone/>
            </a:pPr>
            <a:endParaRPr/>
          </a:p>
          <a:p>
            <a:pPr lvl="0">
              <a:spcBef>
                <a:spcPts val="0"/>
              </a:spcBef>
              <a:buNone/>
            </a:pPr>
            <a:r>
              <a:rPr lang="en"/>
              <a:t>Can use a CNN and RNN  to caption an image which will convert a computer vision problem into a text mining problem. We can use subsampling to approximate an image but that doesn’t do as good a job as filtering stopwords, stemming, and lemmitization does in terms of feature space reduction</a:t>
            </a:r>
          </a:p>
          <a:p>
            <a:pPr lvl="0">
              <a:spcBef>
                <a:spcPts val="0"/>
              </a:spcBef>
              <a:buNone/>
            </a:pPr>
            <a:endParaRPr/>
          </a:p>
          <a:p>
            <a:pPr lvl="0">
              <a:spcBef>
                <a:spcPts val="0"/>
              </a:spcBef>
              <a:buNone/>
            </a:pPr>
            <a:r>
              <a:rPr lang="en"/>
              <a:t>Tight network of bots is true for spam bots, but how about these more sophisticated bots? We need to study the network structure to generalize this to more sophisticated bots.</a:t>
            </a:r>
          </a:p>
          <a:p>
            <a:pPr lvl="0">
              <a:spcBef>
                <a:spcPts val="0"/>
              </a:spcBef>
              <a:buNone/>
            </a:pPr>
            <a:endParaRPr/>
          </a:p>
          <a:p>
            <a:pPr lvl="0">
              <a:spcBef>
                <a:spcPts val="0"/>
              </a:spcBef>
              <a:buNone/>
            </a:pPr>
            <a:r>
              <a:rPr lang="en"/>
              <a:t>Include Media:</a:t>
            </a:r>
          </a:p>
          <a:p>
            <a:pPr marL="914400" lvl="1" indent="-342900" rtl="0">
              <a:lnSpc>
                <a:spcPct val="115000"/>
              </a:lnSpc>
              <a:spcBef>
                <a:spcPts val="0"/>
              </a:spcBef>
              <a:spcAft>
                <a:spcPts val="1600"/>
              </a:spcAft>
              <a:buClr>
                <a:schemeClr val="dk2"/>
              </a:buClr>
              <a:buSzPct val="100000"/>
              <a:buFont typeface="Roboto"/>
            </a:pPr>
            <a:r>
              <a:rPr lang="en" sz="1800">
                <a:solidFill>
                  <a:schemeClr val="dk2"/>
                </a:solidFill>
                <a:latin typeface="Roboto"/>
                <a:ea typeface="Roboto"/>
                <a:cs typeface="Roboto"/>
                <a:sym typeface="Roboto"/>
              </a:rPr>
              <a:t>Convert computer vision problem into text mining</a:t>
            </a:r>
          </a:p>
          <a:p>
            <a:pPr lvl="0">
              <a:spcBef>
                <a:spcPts val="0"/>
              </a:spcBef>
              <a:buNone/>
            </a:pPr>
            <a:r>
              <a:rPr lang="en"/>
              <a:t>Crawl Network</a:t>
            </a:r>
          </a:p>
          <a:p>
            <a:pPr lvl="0">
              <a:spcBef>
                <a:spcPts val="0"/>
              </a:spcBef>
              <a:buNone/>
            </a:pPr>
            <a:r>
              <a:rPr lang="en"/>
              <a:t>	</a:t>
            </a:r>
            <a:r>
              <a:rPr lang="en" sz="1800">
                <a:solidFill>
                  <a:schemeClr val="dk2"/>
                </a:solidFill>
                <a:latin typeface="Roboto"/>
                <a:ea typeface="Roboto"/>
                <a:cs typeface="Roboto"/>
                <a:sym typeface="Roboto"/>
              </a:rPr>
              <a:t>Node Centrality</a:t>
            </a:r>
          </a:p>
          <a:p>
            <a:pPr lvl="0">
              <a:spcBef>
                <a:spcPts val="0"/>
              </a:spcBef>
              <a:buNone/>
            </a:pPr>
            <a:endParaRPr/>
          </a:p>
          <a:p>
            <a:pPr lvl="0">
              <a:spcBef>
                <a:spcPts val="0"/>
              </a:spcBef>
              <a:buNone/>
            </a:pPr>
            <a:r>
              <a:rPr lang="en"/>
              <a:t>A research paper use information gain to assign weights to possible features in order to see which ones to select and which ones to leave out</a:t>
            </a:r>
          </a:p>
          <a:p>
            <a:pPr lvl="0">
              <a:spcBef>
                <a:spcPts val="0"/>
              </a:spcBef>
              <a:buNone/>
            </a:pPr>
            <a:r>
              <a:rPr lang="en"/>
              <a:t>Node Centrality</a:t>
            </a:r>
          </a:p>
          <a:p>
            <a:pPr lvl="0" indent="457200" rtl="0">
              <a:spcBef>
                <a:spcPts val="0"/>
              </a:spcBef>
              <a:buNone/>
            </a:pPr>
            <a:r>
              <a:rPr lang="en"/>
              <a:t>Eigen/Pagerank</a:t>
            </a:r>
          </a:p>
          <a:p>
            <a:pPr lvl="0" indent="457200" rtl="0">
              <a:spcBef>
                <a:spcPts val="0"/>
              </a:spcBef>
              <a:buNone/>
            </a:pPr>
            <a:r>
              <a:rPr lang="en"/>
              <a:t>Betweenness</a:t>
            </a:r>
          </a:p>
          <a:p>
            <a:pPr lvl="0" indent="457200" rtl="0">
              <a:spcBef>
                <a:spcPts val="0"/>
              </a:spcBef>
              <a:buNone/>
            </a:pPr>
            <a:r>
              <a:rPr lang="en"/>
              <a:t>Closeness</a:t>
            </a:r>
          </a:p>
        </p:txBody>
      </p:sp>
    </p:spTree>
    <p:extLst>
      <p:ext uri="{BB962C8B-B14F-4D97-AF65-F5344CB8AC3E}">
        <p14:creationId xmlns:p14="http://schemas.microsoft.com/office/powerpoint/2010/main" val="26490550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9" name="Shape 8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Data mining: </a:t>
            </a:r>
            <a:r>
              <a:rPr lang="en">
                <a:highlight>
                  <a:srgbClr val="FFFFFF"/>
                </a:highlight>
              </a:rPr>
              <a:t>Josiah MacDonald</a:t>
            </a:r>
          </a:p>
          <a:p>
            <a:pPr lvl="0">
              <a:spcBef>
                <a:spcPts val="0"/>
              </a:spcBef>
              <a:buNone/>
            </a:pPr>
            <a:endParaRPr/>
          </a:p>
          <a:p>
            <a:pPr lvl="0">
              <a:spcBef>
                <a:spcPts val="0"/>
              </a:spcBef>
              <a:buNone/>
            </a:pPr>
            <a:r>
              <a:rPr lang="en"/>
              <a:t>These bots are seemingly more difficult to classify than spam bots. Published content is more sophisticated. More realistic follower:friend ratio. Typically have longer life spans.</a:t>
            </a:r>
          </a:p>
          <a:p>
            <a:pPr lvl="0">
              <a:spcBef>
                <a:spcPts val="0"/>
              </a:spcBef>
              <a:buNone/>
            </a:pPr>
            <a:endParaRPr/>
          </a:p>
          <a:p>
            <a:pPr lvl="0">
              <a:spcBef>
                <a:spcPts val="0"/>
              </a:spcBef>
              <a:buNone/>
            </a:pPr>
            <a:r>
              <a:rPr lang="en"/>
              <a:t>Bots in the high end of the spectrum disguise themselves as humans and generally do so to promote or diminish someone/something. It was estimated that 80% of Trump’s Twitter traffic was a result of bots.</a:t>
            </a:r>
          </a:p>
        </p:txBody>
      </p:sp>
    </p:spTree>
    <p:extLst>
      <p:ext uri="{BB962C8B-B14F-4D97-AF65-F5344CB8AC3E}">
        <p14:creationId xmlns:p14="http://schemas.microsoft.com/office/powerpoint/2010/main" val="25735573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Shape 10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3" name="Shape 10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t>Data mining: </a:t>
            </a:r>
            <a:r>
              <a:rPr lang="en">
                <a:highlight>
                  <a:srgbClr val="FFFFFF"/>
                </a:highlight>
              </a:rPr>
              <a:t>Josiah MacDonald</a:t>
            </a:r>
          </a:p>
        </p:txBody>
      </p:sp>
    </p:spTree>
    <p:extLst>
      <p:ext uri="{BB962C8B-B14F-4D97-AF65-F5344CB8AC3E}">
        <p14:creationId xmlns:p14="http://schemas.microsoft.com/office/powerpoint/2010/main" val="37164307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Shape 10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9" name="Shape 10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Data mining: Omer Winrauke</a:t>
            </a:r>
          </a:p>
          <a:p>
            <a:pPr lvl="0">
              <a:spcBef>
                <a:spcPts val="0"/>
              </a:spcBef>
              <a:buNone/>
            </a:pPr>
            <a:endParaRPr/>
          </a:p>
          <a:p>
            <a:pPr lvl="0" rtl="0">
              <a:spcBef>
                <a:spcPts val="0"/>
              </a:spcBef>
              <a:buNone/>
            </a:pPr>
            <a:r>
              <a:rPr lang="en"/>
              <a:t>There were over 40 possible features</a:t>
            </a:r>
          </a:p>
        </p:txBody>
      </p:sp>
    </p:spTree>
    <p:extLst>
      <p:ext uri="{BB962C8B-B14F-4D97-AF65-F5344CB8AC3E}">
        <p14:creationId xmlns:p14="http://schemas.microsoft.com/office/powerpoint/2010/main" val="40597763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Shape 11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7" name="Shape 11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Data mining: Omer Winrauke</a:t>
            </a:r>
          </a:p>
          <a:p>
            <a:pPr lvl="0">
              <a:spcBef>
                <a:spcPts val="0"/>
              </a:spcBef>
              <a:buNone/>
            </a:pPr>
            <a:endParaRPr/>
          </a:p>
          <a:p>
            <a:pPr lvl="0">
              <a:spcBef>
                <a:spcPts val="0"/>
              </a:spcBef>
              <a:buNone/>
            </a:pPr>
            <a:endParaRPr/>
          </a:p>
          <a:p>
            <a:pPr lvl="0">
              <a:spcBef>
                <a:spcPts val="0"/>
              </a:spcBef>
              <a:buNone/>
            </a:pPr>
            <a:endParaRPr/>
          </a:p>
          <a:p>
            <a:pPr lvl="0">
              <a:spcBef>
                <a:spcPts val="0"/>
              </a:spcBef>
              <a:buNone/>
            </a:pPr>
            <a:r>
              <a:rPr lang="en"/>
              <a:t>Before we go into the features that we did choose, let’s discuss some of the ones we didn’t choose</a:t>
            </a:r>
          </a:p>
          <a:p>
            <a:pPr lvl="0">
              <a:spcBef>
                <a:spcPts val="0"/>
              </a:spcBef>
              <a:buNone/>
            </a:pPr>
            <a:endParaRPr/>
          </a:p>
          <a:p>
            <a:pPr lvl="0">
              <a:spcBef>
                <a:spcPts val="0"/>
              </a:spcBef>
              <a:buNone/>
            </a:pPr>
            <a:r>
              <a:rPr lang="en"/>
              <a:t>Filtered text. Removed stop words, symbols, emojis and encoded in utf8. Computer lexical diversity. If an account either had 0 tweets or all the tweets were filtered out, we replaced the lexical diversity with the average diversity of the users/bots (depending on which class we’re filtering at the moment). We did this to avoid any outliers in the data. The only time when we do use 0 for lexical diversity is when none of the accounts in the set tweeted or all of their tweets were filtered.</a:t>
            </a:r>
          </a:p>
          <a:p>
            <a:pPr lvl="0">
              <a:spcBef>
                <a:spcPts val="0"/>
              </a:spcBef>
              <a:buNone/>
            </a:pPr>
            <a:endParaRPr/>
          </a:p>
          <a:p>
            <a:pPr lvl="0">
              <a:spcBef>
                <a:spcPts val="0"/>
              </a:spcBef>
              <a:buNone/>
            </a:pPr>
            <a:r>
              <a:rPr lang="en"/>
              <a:t>URLs are too unique</a:t>
            </a:r>
          </a:p>
          <a:p>
            <a:pPr lvl="0">
              <a:spcBef>
                <a:spcPts val="0"/>
              </a:spcBef>
              <a:buNone/>
            </a:pPr>
            <a:endParaRPr/>
          </a:p>
          <a:p>
            <a:pPr lvl="0">
              <a:spcBef>
                <a:spcPts val="0"/>
              </a:spcBef>
              <a:buNone/>
            </a:pPr>
            <a:r>
              <a:rPr lang="en"/>
              <a:t>Same issue with sources/hashtags. How to measure so that it makes sense? Empirically bots had some weird sources since people wrote programs. In terms of quantity, both bots and humans seemed to have about the same amount. For hashtags, if we want to generalize to the hard problem, then bots will often times use same hashtags as humans (i.e. not a good measure)</a:t>
            </a:r>
          </a:p>
          <a:p>
            <a:pPr lvl="0">
              <a:spcBef>
                <a:spcPts val="0"/>
              </a:spcBef>
              <a:buNone/>
            </a:pPr>
            <a:endParaRPr/>
          </a:p>
          <a:p>
            <a:pPr lvl="0">
              <a:spcBef>
                <a:spcPts val="0"/>
              </a:spcBef>
              <a:buNone/>
            </a:pPr>
            <a:r>
              <a:rPr lang="en"/>
              <a:t>Location was difficult to use -&gt; often times misspelled/not a real location. Tried to use autocorrect to get real location of misspelled, but didn’t work too well.</a:t>
            </a:r>
          </a:p>
          <a:p>
            <a:pPr lvl="0">
              <a:spcBef>
                <a:spcPts val="0"/>
              </a:spcBef>
              <a:buNone/>
            </a:pPr>
            <a:endParaRPr/>
          </a:p>
          <a:p>
            <a:pPr lvl="0">
              <a:spcBef>
                <a:spcPts val="0"/>
              </a:spcBef>
              <a:buNone/>
            </a:pPr>
            <a:endParaRPr/>
          </a:p>
        </p:txBody>
      </p:sp>
    </p:spTree>
    <p:extLst>
      <p:ext uri="{BB962C8B-B14F-4D97-AF65-F5344CB8AC3E}">
        <p14:creationId xmlns:p14="http://schemas.microsoft.com/office/powerpoint/2010/main" val="7263094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Shape 12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3" name="Shape 12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Data mining: Ray Hu </a:t>
            </a:r>
          </a:p>
          <a:p>
            <a:pPr lvl="0" rtl="0">
              <a:spcBef>
                <a:spcPts val="0"/>
              </a:spcBef>
              <a:buNone/>
            </a:pPr>
            <a:endParaRPr/>
          </a:p>
          <a:p>
            <a:pPr lvl="0">
              <a:spcBef>
                <a:spcPts val="0"/>
              </a:spcBef>
              <a:buNone/>
            </a:pPr>
            <a:r>
              <a:rPr lang="en">
                <a:solidFill>
                  <a:srgbClr val="434343"/>
                </a:solidFill>
              </a:rPr>
              <a:t>In total we used 7 features: Lexical Diversity, friend to follower ratio, status count, reply count, quote count, tweet frequency, and listed count. Of these, lexical diversity and status count seemed the most interesting</a:t>
            </a:r>
          </a:p>
        </p:txBody>
      </p:sp>
    </p:spTree>
    <p:extLst>
      <p:ext uri="{BB962C8B-B14F-4D97-AF65-F5344CB8AC3E}">
        <p14:creationId xmlns:p14="http://schemas.microsoft.com/office/powerpoint/2010/main" val="15388589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Shape 13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3" name="Shape 13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solidFill>
                  <a:srgbClr val="434343"/>
                </a:solidFill>
              </a:rPr>
              <a:t>Data mining: Ray Hu / Eldin</a:t>
            </a:r>
          </a:p>
          <a:p>
            <a:pPr lvl="0">
              <a:spcBef>
                <a:spcPts val="0"/>
              </a:spcBef>
              <a:buNone/>
            </a:pPr>
            <a:endParaRPr>
              <a:solidFill>
                <a:srgbClr val="434343"/>
              </a:solidFill>
            </a:endParaRPr>
          </a:p>
          <a:p>
            <a:pPr lvl="0">
              <a:spcBef>
                <a:spcPts val="0"/>
              </a:spcBef>
              <a:buNone/>
            </a:pPr>
            <a:r>
              <a:rPr lang="en">
                <a:solidFill>
                  <a:srgbClr val="434343"/>
                </a:solidFill>
              </a:rPr>
              <a:t>We first began assessing the accuracy of our classifiers via the hold out method but then switched to K-Fold Cross Validation since it’s more reliable. We used a K of 10 for our assessments.</a:t>
            </a:r>
          </a:p>
          <a:p>
            <a:pPr lvl="0">
              <a:spcBef>
                <a:spcPts val="0"/>
              </a:spcBef>
              <a:buNone/>
            </a:pPr>
            <a:endParaRPr>
              <a:solidFill>
                <a:srgbClr val="434343"/>
              </a:solidFill>
            </a:endParaRPr>
          </a:p>
          <a:p>
            <a:pPr lvl="0">
              <a:spcBef>
                <a:spcPts val="0"/>
              </a:spcBef>
              <a:buNone/>
            </a:pPr>
            <a:r>
              <a:rPr lang="en">
                <a:solidFill>
                  <a:srgbClr val="434343"/>
                </a:solidFill>
              </a:rPr>
              <a:t>Prior to using bagging to boost classifier performance, the results from ranged from high 50s to low 70s. Typically SVM got in the 50s while KNN got in the 70s. With Bagging, the classification rates were boosted to range from low 80s to high 90s.</a:t>
            </a:r>
          </a:p>
          <a:p>
            <a:pPr lvl="0">
              <a:spcBef>
                <a:spcPts val="0"/>
              </a:spcBef>
              <a:buNone/>
            </a:pPr>
            <a:endParaRPr>
              <a:solidFill>
                <a:srgbClr val="434343"/>
              </a:solidFill>
            </a:endParaRPr>
          </a:p>
          <a:p>
            <a:pPr lvl="0">
              <a:spcBef>
                <a:spcPts val="0"/>
              </a:spcBef>
              <a:buNone/>
            </a:pPr>
            <a:r>
              <a:rPr lang="en">
                <a:solidFill>
                  <a:srgbClr val="434343"/>
                </a:solidFill>
              </a:rPr>
              <a:t>The accuracy rates observed from the Random Forest classifier are the highest. We were expecting this since research papers reported similar results. The decision tree with bagging is similar to the Random Forest classifier, however  Random Forest classifier segment features into disjoint sets while Decision Trees that use Bagging do not.</a:t>
            </a:r>
          </a:p>
          <a:p>
            <a:pPr lvl="0">
              <a:spcBef>
                <a:spcPts val="0"/>
              </a:spcBef>
              <a:buNone/>
            </a:pPr>
            <a:endParaRPr>
              <a:solidFill>
                <a:srgbClr val="434343"/>
              </a:solidFill>
            </a:endParaRPr>
          </a:p>
          <a:p>
            <a:pPr lvl="0">
              <a:spcBef>
                <a:spcPts val="0"/>
              </a:spcBef>
              <a:buNone/>
            </a:pPr>
            <a:r>
              <a:rPr lang="en">
                <a:solidFill>
                  <a:srgbClr val="434343"/>
                </a:solidFill>
              </a:rPr>
              <a:t>The Decision Tree with Bagging and Random Forest are typically within a few percents of each other while the other classifiers are classifers are within a few percents of each other. The difference between the two groups is 10% on average.</a:t>
            </a:r>
          </a:p>
          <a:p>
            <a:pPr lvl="0">
              <a:spcBef>
                <a:spcPts val="0"/>
              </a:spcBef>
              <a:buNone/>
            </a:pPr>
            <a:endParaRPr>
              <a:solidFill>
                <a:srgbClr val="434343"/>
              </a:solidFill>
            </a:endParaRPr>
          </a:p>
          <a:p>
            <a:pPr lvl="0">
              <a:spcBef>
                <a:spcPts val="0"/>
              </a:spcBef>
              <a:buNone/>
            </a:pPr>
            <a:r>
              <a:rPr lang="en">
                <a:solidFill>
                  <a:srgbClr val="434343"/>
                </a:solidFill>
              </a:rPr>
              <a:t>For graph, averaged the accuracy rates of 100 iterations for bagging and 100 iterations for non bagging</a:t>
            </a:r>
          </a:p>
          <a:p>
            <a:pPr lvl="0">
              <a:spcBef>
                <a:spcPts val="0"/>
              </a:spcBef>
              <a:buNone/>
            </a:pPr>
            <a:endParaRPr>
              <a:solidFill>
                <a:srgbClr val="434343"/>
              </a:solidFill>
            </a:endParaRPr>
          </a:p>
          <a:p>
            <a:pPr lvl="0">
              <a:spcBef>
                <a:spcPts val="0"/>
              </a:spcBef>
              <a:buNone/>
            </a:pPr>
            <a:r>
              <a:rPr lang="en">
                <a:solidFill>
                  <a:srgbClr val="434343"/>
                </a:solidFill>
              </a:rPr>
              <a:t>Naive bayes only does marginally better without bagging than with bagging. The difference is within 1%</a:t>
            </a:r>
          </a:p>
        </p:txBody>
      </p:sp>
    </p:spTree>
    <p:extLst>
      <p:ext uri="{BB962C8B-B14F-4D97-AF65-F5344CB8AC3E}">
        <p14:creationId xmlns:p14="http://schemas.microsoft.com/office/powerpoint/2010/main" val="28133869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Shape 13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0" name="Shape 14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t>Data mining: Ray Hu</a:t>
            </a:r>
          </a:p>
          <a:p>
            <a:pPr lvl="0" rtl="0">
              <a:spcBef>
                <a:spcPts val="0"/>
              </a:spcBef>
              <a:buNone/>
            </a:pPr>
            <a:endParaRPr/>
          </a:p>
          <a:p>
            <a:pPr lvl="0" rtl="0">
              <a:lnSpc>
                <a:spcPct val="115000"/>
              </a:lnSpc>
              <a:spcBef>
                <a:spcPts val="0"/>
              </a:spcBef>
              <a:spcAft>
                <a:spcPts val="1600"/>
              </a:spcAft>
              <a:buNone/>
            </a:pPr>
            <a:r>
              <a:rPr lang="en">
                <a:solidFill>
                  <a:srgbClr val="434343"/>
                </a:solidFill>
              </a:rPr>
              <a:t>Generally, techniques that work for detecting spam bots also work for this data set</a:t>
            </a:r>
          </a:p>
        </p:txBody>
      </p:sp>
    </p:spTree>
    <p:extLst>
      <p:ext uri="{BB962C8B-B14F-4D97-AF65-F5344CB8AC3E}">
        <p14:creationId xmlns:p14="http://schemas.microsoft.com/office/powerpoint/2010/main" val="22340339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Shape 14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6" name="Shape 14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Data mining: Ray Hu</a:t>
            </a:r>
          </a:p>
        </p:txBody>
      </p:sp>
    </p:spTree>
    <p:extLst>
      <p:ext uri="{BB962C8B-B14F-4D97-AF65-F5344CB8AC3E}">
        <p14:creationId xmlns:p14="http://schemas.microsoft.com/office/powerpoint/2010/main" val="18936565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secHead">
  <p:cSld name="Section header">
    <p:bg>
      <p:bgPr>
        <a:solidFill>
          <a:schemeClr val="dk1"/>
        </a:solidFill>
        <a:effectLst/>
      </p:bgPr>
    </p:bg>
    <p:spTree>
      <p:nvGrpSpPr>
        <p:cNvPr id="1" name="Shape 19"/>
        <p:cNvGrpSpPr/>
        <p:nvPr/>
      </p:nvGrpSpPr>
      <p:grpSpPr>
        <a:xfrm>
          <a:off x="0" y="0"/>
          <a:ext cx="0" cy="0"/>
          <a:chOff x="0" y="0"/>
          <a:chExt cx="0" cy="0"/>
        </a:xfrm>
      </p:grpSpPr>
      <p:grpSp>
        <p:nvGrpSpPr>
          <p:cNvPr id="20" name="Shape 20"/>
          <p:cNvGrpSpPr/>
          <p:nvPr/>
        </p:nvGrpSpPr>
        <p:grpSpPr>
          <a:xfrm>
            <a:off x="6098378" y="4"/>
            <a:ext cx="3045625" cy="2030570"/>
            <a:chOff x="6098378" y="4"/>
            <a:chExt cx="3045625" cy="2030570"/>
          </a:xfrm>
        </p:grpSpPr>
        <p:sp>
          <p:nvSpPr>
            <p:cNvPr id="21" name="Shape 21"/>
            <p:cNvSpPr/>
            <p:nvPr/>
          </p:nvSpPr>
          <p:spPr>
            <a:xfrm>
              <a:off x="8128803" y="15"/>
              <a:ext cx="1015200" cy="1015200"/>
            </a:xfrm>
            <a:prstGeom prst="rect">
              <a:avLst/>
            </a:prstGeom>
            <a:solidFill>
              <a:schemeClr val="accent1"/>
            </a:solidFill>
            <a:ln>
              <a:noFill/>
            </a:ln>
          </p:spPr>
          <p:txBody>
            <a:bodyPr lIns="91425" tIns="91425" rIns="91425" bIns="91425" anchor="ctr" anchorCtr="0">
              <a:noAutofit/>
            </a:bodyPr>
            <a:lstStyle/>
            <a:p>
              <a:pPr lvl="0">
                <a:spcBef>
                  <a:spcPts val="0"/>
                </a:spcBef>
                <a:buNone/>
              </a:pPr>
              <a:endParaRPr/>
            </a:p>
          </p:txBody>
        </p:sp>
        <p:sp>
          <p:nvSpPr>
            <p:cNvPr id="22" name="Shape 22"/>
            <p:cNvSpPr/>
            <p:nvPr/>
          </p:nvSpPr>
          <p:spPr>
            <a:xfrm flipH="1">
              <a:off x="7113463" y="4"/>
              <a:ext cx="1015200" cy="1015200"/>
            </a:xfrm>
            <a:prstGeom prst="rtTriangle">
              <a:avLst/>
            </a:prstGeom>
            <a:solidFill>
              <a:schemeClr val="accent2"/>
            </a:solidFill>
            <a:ln>
              <a:noFill/>
            </a:ln>
          </p:spPr>
          <p:txBody>
            <a:bodyPr lIns="91425" tIns="91425" rIns="91425" bIns="91425" anchor="ctr" anchorCtr="0">
              <a:noAutofit/>
            </a:bodyPr>
            <a:lstStyle/>
            <a:p>
              <a:pPr lvl="0">
                <a:spcBef>
                  <a:spcPts val="0"/>
                </a:spcBef>
                <a:buNone/>
              </a:pPr>
              <a:endParaRPr/>
            </a:p>
          </p:txBody>
        </p:sp>
        <p:sp>
          <p:nvSpPr>
            <p:cNvPr id="23" name="Shape 23"/>
            <p:cNvSpPr/>
            <p:nvPr/>
          </p:nvSpPr>
          <p:spPr>
            <a:xfrm rot="10800000" flipH="1">
              <a:off x="7113588" y="106"/>
              <a:ext cx="1015200" cy="1015200"/>
            </a:xfrm>
            <a:prstGeom prst="rtTriangle">
              <a:avLst/>
            </a:prstGeom>
            <a:solidFill>
              <a:schemeClr val="accent6"/>
            </a:solidFill>
            <a:ln>
              <a:noFill/>
            </a:ln>
          </p:spPr>
          <p:txBody>
            <a:bodyPr lIns="91425" tIns="91425" rIns="91425" bIns="91425" anchor="ctr" anchorCtr="0">
              <a:noAutofit/>
            </a:bodyPr>
            <a:lstStyle/>
            <a:p>
              <a:pPr lvl="0">
                <a:spcBef>
                  <a:spcPts val="0"/>
                </a:spcBef>
                <a:buNone/>
              </a:pPr>
              <a:endParaRPr/>
            </a:p>
          </p:txBody>
        </p:sp>
        <p:sp>
          <p:nvSpPr>
            <p:cNvPr id="24" name="Shape 24"/>
            <p:cNvSpPr/>
            <p:nvPr/>
          </p:nvSpPr>
          <p:spPr>
            <a:xfrm rot="10800000">
              <a:off x="6098378" y="96"/>
              <a:ext cx="1015200" cy="1015200"/>
            </a:xfrm>
            <a:prstGeom prst="rtTriangle">
              <a:avLst/>
            </a:prstGeom>
            <a:solidFill>
              <a:schemeClr val="accent1"/>
            </a:solidFill>
            <a:ln>
              <a:noFill/>
            </a:ln>
          </p:spPr>
          <p:txBody>
            <a:bodyPr lIns="91425" tIns="91425" rIns="91425" bIns="91425" anchor="ctr" anchorCtr="0">
              <a:noAutofit/>
            </a:bodyPr>
            <a:lstStyle/>
            <a:p>
              <a:pPr lvl="0">
                <a:spcBef>
                  <a:spcPts val="0"/>
                </a:spcBef>
                <a:buNone/>
              </a:pPr>
              <a:endParaRPr/>
            </a:p>
          </p:txBody>
        </p:sp>
        <p:sp>
          <p:nvSpPr>
            <p:cNvPr id="25" name="Shape 25"/>
            <p:cNvSpPr/>
            <p:nvPr/>
          </p:nvSpPr>
          <p:spPr>
            <a:xfrm rot="10800000">
              <a:off x="8128789" y="1015375"/>
              <a:ext cx="1015200" cy="1015200"/>
            </a:xfrm>
            <a:prstGeom prst="rtTriangle">
              <a:avLst/>
            </a:prstGeom>
            <a:solidFill>
              <a:schemeClr val="accent6"/>
            </a:solidFill>
            <a:ln>
              <a:noFill/>
            </a:ln>
          </p:spPr>
          <p:txBody>
            <a:bodyPr lIns="91425" tIns="91425" rIns="91425" bIns="91425" anchor="ctr" anchorCtr="0">
              <a:noAutofit/>
            </a:bodyPr>
            <a:lstStyle/>
            <a:p>
              <a:pPr lvl="0">
                <a:spcBef>
                  <a:spcPts val="0"/>
                </a:spcBef>
                <a:buNone/>
              </a:pPr>
              <a:endParaRPr/>
            </a:p>
          </p:txBody>
        </p:sp>
      </p:grpSp>
      <p:sp>
        <p:nvSpPr>
          <p:cNvPr id="26" name="Shape 26"/>
          <p:cNvSpPr txBox="1">
            <a:spLocks noGrp="1"/>
          </p:cNvSpPr>
          <p:nvPr>
            <p:ph type="title"/>
          </p:nvPr>
        </p:nvSpPr>
        <p:spPr>
          <a:xfrm>
            <a:off x="598100" y="2152347"/>
            <a:ext cx="8222100" cy="838800"/>
          </a:xfrm>
          <a:prstGeom prst="rect">
            <a:avLst/>
          </a:prstGeom>
        </p:spPr>
        <p:txBody>
          <a:bodyPr lIns="91425" tIns="91425" rIns="91425" bIns="91425" anchor="ctr" anchorCtr="0"/>
          <a:lstStyle>
            <a:lvl1pPr lvl="0">
              <a:spcBef>
                <a:spcPts val="0"/>
              </a:spcBef>
              <a:buClr>
                <a:schemeClr val="lt1"/>
              </a:buClr>
              <a:buSzPct val="100000"/>
              <a:defRPr sz="4200">
                <a:solidFill>
                  <a:schemeClr val="lt1"/>
                </a:solidFill>
              </a:defRPr>
            </a:lvl1pPr>
            <a:lvl2pPr lvl="1">
              <a:spcBef>
                <a:spcPts val="0"/>
              </a:spcBef>
              <a:buClr>
                <a:schemeClr val="lt1"/>
              </a:buClr>
              <a:buSzPct val="100000"/>
              <a:defRPr sz="4200">
                <a:solidFill>
                  <a:schemeClr val="lt1"/>
                </a:solidFill>
              </a:defRPr>
            </a:lvl2pPr>
            <a:lvl3pPr lvl="2">
              <a:spcBef>
                <a:spcPts val="0"/>
              </a:spcBef>
              <a:buClr>
                <a:schemeClr val="lt1"/>
              </a:buClr>
              <a:buSzPct val="100000"/>
              <a:defRPr sz="4200">
                <a:solidFill>
                  <a:schemeClr val="lt1"/>
                </a:solidFill>
              </a:defRPr>
            </a:lvl3pPr>
            <a:lvl4pPr lvl="3">
              <a:spcBef>
                <a:spcPts val="0"/>
              </a:spcBef>
              <a:buClr>
                <a:schemeClr val="lt1"/>
              </a:buClr>
              <a:buSzPct val="100000"/>
              <a:defRPr sz="4200">
                <a:solidFill>
                  <a:schemeClr val="lt1"/>
                </a:solidFill>
              </a:defRPr>
            </a:lvl4pPr>
            <a:lvl5pPr lvl="4">
              <a:spcBef>
                <a:spcPts val="0"/>
              </a:spcBef>
              <a:buClr>
                <a:schemeClr val="lt1"/>
              </a:buClr>
              <a:buSzPct val="100000"/>
              <a:defRPr sz="4200">
                <a:solidFill>
                  <a:schemeClr val="lt1"/>
                </a:solidFill>
              </a:defRPr>
            </a:lvl5pPr>
            <a:lvl6pPr lvl="5">
              <a:spcBef>
                <a:spcPts val="0"/>
              </a:spcBef>
              <a:buClr>
                <a:schemeClr val="lt1"/>
              </a:buClr>
              <a:buSzPct val="100000"/>
              <a:defRPr sz="4200">
                <a:solidFill>
                  <a:schemeClr val="lt1"/>
                </a:solidFill>
              </a:defRPr>
            </a:lvl6pPr>
            <a:lvl7pPr lvl="6">
              <a:spcBef>
                <a:spcPts val="0"/>
              </a:spcBef>
              <a:buClr>
                <a:schemeClr val="lt1"/>
              </a:buClr>
              <a:buSzPct val="100000"/>
              <a:defRPr sz="4200">
                <a:solidFill>
                  <a:schemeClr val="lt1"/>
                </a:solidFill>
              </a:defRPr>
            </a:lvl7pPr>
            <a:lvl8pPr lvl="7">
              <a:spcBef>
                <a:spcPts val="0"/>
              </a:spcBef>
              <a:buClr>
                <a:schemeClr val="lt1"/>
              </a:buClr>
              <a:buSzPct val="100000"/>
              <a:defRPr sz="4200">
                <a:solidFill>
                  <a:schemeClr val="lt1"/>
                </a:solidFill>
              </a:defRPr>
            </a:lvl8pPr>
            <a:lvl9pPr lvl="8">
              <a:spcBef>
                <a:spcPts val="0"/>
              </a:spcBef>
              <a:buClr>
                <a:schemeClr val="lt1"/>
              </a:buClr>
              <a:buSzPct val="100000"/>
              <a:defRPr sz="4200">
                <a:solidFill>
                  <a:schemeClr val="lt1"/>
                </a:solidFill>
              </a:defRPr>
            </a:lvl9pPr>
          </a:lstStyle>
          <a:p>
            <a:endParaRPr/>
          </a:p>
        </p:txBody>
      </p:sp>
      <p:sp>
        <p:nvSpPr>
          <p:cNvPr id="27" name="Shape 27"/>
          <p:cNvSpPr txBox="1">
            <a:spLocks noGrp="1"/>
          </p:cNvSpPr>
          <p:nvPr>
            <p:ph type="sldNum" idx="12"/>
          </p:nvPr>
        </p:nvSpPr>
        <p:spPr>
          <a:xfrm>
            <a:off x="8460431" y="4651190"/>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bg>
      <p:bgPr>
        <a:solidFill>
          <a:schemeClr val="dk1"/>
        </a:solidFill>
        <a:effectLst/>
      </p:bgPr>
    </p:bg>
    <p:spTree>
      <p:nvGrpSpPr>
        <p:cNvPr id="1" name="Shape 9"/>
        <p:cNvGrpSpPr/>
        <p:nvPr/>
      </p:nvGrpSpPr>
      <p:grpSpPr>
        <a:xfrm>
          <a:off x="0" y="0"/>
          <a:ext cx="0" cy="0"/>
          <a:chOff x="0" y="0"/>
          <a:chExt cx="0" cy="0"/>
        </a:xfrm>
      </p:grpSpPr>
      <p:grpSp>
        <p:nvGrpSpPr>
          <p:cNvPr id="10" name="Shape 10"/>
          <p:cNvGrpSpPr/>
          <p:nvPr/>
        </p:nvGrpSpPr>
        <p:grpSpPr>
          <a:xfrm>
            <a:off x="6098378" y="4"/>
            <a:ext cx="3045625" cy="2030570"/>
            <a:chOff x="6098378" y="4"/>
            <a:chExt cx="3045625" cy="2030570"/>
          </a:xfrm>
        </p:grpSpPr>
        <p:sp>
          <p:nvSpPr>
            <p:cNvPr id="11" name="Shape 11"/>
            <p:cNvSpPr/>
            <p:nvPr/>
          </p:nvSpPr>
          <p:spPr>
            <a:xfrm>
              <a:off x="8128803" y="15"/>
              <a:ext cx="1015200" cy="1015200"/>
            </a:xfrm>
            <a:prstGeom prst="rect">
              <a:avLst/>
            </a:prstGeom>
            <a:solidFill>
              <a:schemeClr val="accent1"/>
            </a:solidFill>
            <a:ln>
              <a:noFill/>
            </a:ln>
          </p:spPr>
          <p:txBody>
            <a:bodyPr lIns="91425" tIns="91425" rIns="91425" bIns="91425" anchor="ctr" anchorCtr="0">
              <a:noAutofit/>
            </a:bodyPr>
            <a:lstStyle/>
            <a:p>
              <a:pPr lvl="0">
                <a:spcBef>
                  <a:spcPts val="0"/>
                </a:spcBef>
                <a:buNone/>
              </a:pPr>
              <a:endParaRPr/>
            </a:p>
          </p:txBody>
        </p:sp>
        <p:sp>
          <p:nvSpPr>
            <p:cNvPr id="12" name="Shape 12"/>
            <p:cNvSpPr/>
            <p:nvPr/>
          </p:nvSpPr>
          <p:spPr>
            <a:xfrm flipH="1">
              <a:off x="7113463" y="4"/>
              <a:ext cx="1015200" cy="1015200"/>
            </a:xfrm>
            <a:prstGeom prst="rtTriangle">
              <a:avLst/>
            </a:prstGeom>
            <a:solidFill>
              <a:schemeClr val="accent2"/>
            </a:solidFill>
            <a:ln>
              <a:noFill/>
            </a:ln>
          </p:spPr>
          <p:txBody>
            <a:bodyPr lIns="91425" tIns="91425" rIns="91425" bIns="91425" anchor="ctr" anchorCtr="0">
              <a:noAutofit/>
            </a:bodyPr>
            <a:lstStyle/>
            <a:p>
              <a:pPr lvl="0">
                <a:spcBef>
                  <a:spcPts val="0"/>
                </a:spcBef>
                <a:buNone/>
              </a:pPr>
              <a:endParaRPr/>
            </a:p>
          </p:txBody>
        </p:sp>
        <p:sp>
          <p:nvSpPr>
            <p:cNvPr id="13" name="Shape 13"/>
            <p:cNvSpPr/>
            <p:nvPr/>
          </p:nvSpPr>
          <p:spPr>
            <a:xfrm rot="10800000" flipH="1">
              <a:off x="7113588" y="106"/>
              <a:ext cx="1015200" cy="1015200"/>
            </a:xfrm>
            <a:prstGeom prst="rtTriangle">
              <a:avLst/>
            </a:prstGeom>
            <a:solidFill>
              <a:schemeClr val="accent6"/>
            </a:solidFill>
            <a:ln>
              <a:noFill/>
            </a:ln>
          </p:spPr>
          <p:txBody>
            <a:bodyPr lIns="91425" tIns="91425" rIns="91425" bIns="91425" anchor="ctr" anchorCtr="0">
              <a:noAutofit/>
            </a:bodyPr>
            <a:lstStyle/>
            <a:p>
              <a:pPr lvl="0">
                <a:spcBef>
                  <a:spcPts val="0"/>
                </a:spcBef>
                <a:buNone/>
              </a:pPr>
              <a:endParaRPr/>
            </a:p>
          </p:txBody>
        </p:sp>
        <p:sp>
          <p:nvSpPr>
            <p:cNvPr id="14" name="Shape 14"/>
            <p:cNvSpPr/>
            <p:nvPr/>
          </p:nvSpPr>
          <p:spPr>
            <a:xfrm rot="10800000">
              <a:off x="6098378" y="96"/>
              <a:ext cx="1015200" cy="1015200"/>
            </a:xfrm>
            <a:prstGeom prst="rtTriangle">
              <a:avLst/>
            </a:prstGeom>
            <a:solidFill>
              <a:schemeClr val="accent1"/>
            </a:solidFill>
            <a:ln>
              <a:noFill/>
            </a:ln>
          </p:spPr>
          <p:txBody>
            <a:bodyPr lIns="91425" tIns="91425" rIns="91425" bIns="91425" anchor="ctr" anchorCtr="0">
              <a:noAutofit/>
            </a:bodyPr>
            <a:lstStyle/>
            <a:p>
              <a:pPr lvl="0">
                <a:spcBef>
                  <a:spcPts val="0"/>
                </a:spcBef>
                <a:buNone/>
              </a:pPr>
              <a:endParaRPr/>
            </a:p>
          </p:txBody>
        </p:sp>
        <p:sp>
          <p:nvSpPr>
            <p:cNvPr id="15" name="Shape 15"/>
            <p:cNvSpPr/>
            <p:nvPr/>
          </p:nvSpPr>
          <p:spPr>
            <a:xfrm rot="10800000">
              <a:off x="8128789" y="1015375"/>
              <a:ext cx="1015200" cy="1015200"/>
            </a:xfrm>
            <a:prstGeom prst="rtTriangle">
              <a:avLst/>
            </a:prstGeom>
            <a:solidFill>
              <a:schemeClr val="accent6"/>
            </a:solidFill>
            <a:ln>
              <a:noFill/>
            </a:ln>
          </p:spPr>
          <p:txBody>
            <a:bodyPr lIns="91425" tIns="91425" rIns="91425" bIns="91425" anchor="ctr" anchorCtr="0">
              <a:noAutofit/>
            </a:bodyPr>
            <a:lstStyle/>
            <a:p>
              <a:pPr lvl="0">
                <a:spcBef>
                  <a:spcPts val="0"/>
                </a:spcBef>
                <a:buNone/>
              </a:pPr>
              <a:endParaRPr/>
            </a:p>
          </p:txBody>
        </p:sp>
      </p:grpSp>
      <p:sp>
        <p:nvSpPr>
          <p:cNvPr id="16" name="Shape 16"/>
          <p:cNvSpPr txBox="1">
            <a:spLocks noGrp="1"/>
          </p:cNvSpPr>
          <p:nvPr>
            <p:ph type="ctrTitle"/>
          </p:nvPr>
        </p:nvSpPr>
        <p:spPr>
          <a:xfrm>
            <a:off x="598100" y="1775222"/>
            <a:ext cx="8222100" cy="838800"/>
          </a:xfrm>
          <a:prstGeom prst="rect">
            <a:avLst/>
          </a:prstGeom>
        </p:spPr>
        <p:txBody>
          <a:bodyPr lIns="91425" tIns="91425" rIns="91425" bIns="91425" anchor="b" anchorCtr="0"/>
          <a:lstStyle>
            <a:lvl1pPr lvl="0">
              <a:spcBef>
                <a:spcPts val="0"/>
              </a:spcBef>
              <a:buClr>
                <a:schemeClr val="lt1"/>
              </a:buClr>
              <a:buSzPct val="100000"/>
              <a:defRPr sz="4200">
                <a:solidFill>
                  <a:schemeClr val="lt1"/>
                </a:solidFill>
              </a:defRPr>
            </a:lvl1pPr>
            <a:lvl2pPr lvl="1">
              <a:spcBef>
                <a:spcPts val="0"/>
              </a:spcBef>
              <a:buClr>
                <a:schemeClr val="lt1"/>
              </a:buClr>
              <a:buSzPct val="100000"/>
              <a:defRPr sz="4200">
                <a:solidFill>
                  <a:schemeClr val="lt1"/>
                </a:solidFill>
              </a:defRPr>
            </a:lvl2pPr>
            <a:lvl3pPr lvl="2">
              <a:spcBef>
                <a:spcPts val="0"/>
              </a:spcBef>
              <a:buClr>
                <a:schemeClr val="lt1"/>
              </a:buClr>
              <a:buSzPct val="100000"/>
              <a:defRPr sz="4200">
                <a:solidFill>
                  <a:schemeClr val="lt1"/>
                </a:solidFill>
              </a:defRPr>
            </a:lvl3pPr>
            <a:lvl4pPr lvl="3">
              <a:spcBef>
                <a:spcPts val="0"/>
              </a:spcBef>
              <a:buClr>
                <a:schemeClr val="lt1"/>
              </a:buClr>
              <a:buSzPct val="100000"/>
              <a:defRPr sz="4200">
                <a:solidFill>
                  <a:schemeClr val="lt1"/>
                </a:solidFill>
              </a:defRPr>
            </a:lvl4pPr>
            <a:lvl5pPr lvl="4">
              <a:spcBef>
                <a:spcPts val="0"/>
              </a:spcBef>
              <a:buClr>
                <a:schemeClr val="lt1"/>
              </a:buClr>
              <a:buSzPct val="100000"/>
              <a:defRPr sz="4200">
                <a:solidFill>
                  <a:schemeClr val="lt1"/>
                </a:solidFill>
              </a:defRPr>
            </a:lvl5pPr>
            <a:lvl6pPr lvl="5">
              <a:spcBef>
                <a:spcPts val="0"/>
              </a:spcBef>
              <a:buClr>
                <a:schemeClr val="lt1"/>
              </a:buClr>
              <a:buSzPct val="100000"/>
              <a:defRPr sz="4200">
                <a:solidFill>
                  <a:schemeClr val="lt1"/>
                </a:solidFill>
              </a:defRPr>
            </a:lvl6pPr>
            <a:lvl7pPr lvl="6">
              <a:spcBef>
                <a:spcPts val="0"/>
              </a:spcBef>
              <a:buClr>
                <a:schemeClr val="lt1"/>
              </a:buClr>
              <a:buSzPct val="100000"/>
              <a:defRPr sz="4200">
                <a:solidFill>
                  <a:schemeClr val="lt1"/>
                </a:solidFill>
              </a:defRPr>
            </a:lvl7pPr>
            <a:lvl8pPr lvl="7">
              <a:spcBef>
                <a:spcPts val="0"/>
              </a:spcBef>
              <a:buClr>
                <a:schemeClr val="lt1"/>
              </a:buClr>
              <a:buSzPct val="100000"/>
              <a:defRPr sz="4200">
                <a:solidFill>
                  <a:schemeClr val="lt1"/>
                </a:solidFill>
              </a:defRPr>
            </a:lvl8pPr>
            <a:lvl9pPr lvl="8">
              <a:spcBef>
                <a:spcPts val="0"/>
              </a:spcBef>
              <a:buClr>
                <a:schemeClr val="lt1"/>
              </a:buClr>
              <a:buSzPct val="100000"/>
              <a:defRPr sz="4200">
                <a:solidFill>
                  <a:schemeClr val="lt1"/>
                </a:solidFill>
              </a:defRPr>
            </a:lvl9pPr>
          </a:lstStyle>
          <a:p>
            <a:endParaRPr/>
          </a:p>
        </p:txBody>
      </p:sp>
      <p:sp>
        <p:nvSpPr>
          <p:cNvPr id="17" name="Shape 17"/>
          <p:cNvSpPr txBox="1">
            <a:spLocks noGrp="1"/>
          </p:cNvSpPr>
          <p:nvPr>
            <p:ph type="subTitle" idx="1"/>
          </p:nvPr>
        </p:nvSpPr>
        <p:spPr>
          <a:xfrm>
            <a:off x="598088" y="2715912"/>
            <a:ext cx="8222100" cy="432900"/>
          </a:xfrm>
          <a:prstGeom prst="rect">
            <a:avLst/>
          </a:prstGeom>
        </p:spPr>
        <p:txBody>
          <a:bodyPr lIns="91425" tIns="91425" rIns="91425" bIns="91425" anchor="t" anchorCtr="0"/>
          <a:lstStyle>
            <a:lvl1pPr lvl="0">
              <a:lnSpc>
                <a:spcPct val="100000"/>
              </a:lnSpc>
              <a:spcBef>
                <a:spcPts val="0"/>
              </a:spcBef>
              <a:spcAft>
                <a:spcPts val="0"/>
              </a:spcAft>
              <a:buClr>
                <a:schemeClr val="lt1"/>
              </a:buClr>
              <a:buSzPct val="100000"/>
              <a:buNone/>
              <a:defRPr sz="2100">
                <a:solidFill>
                  <a:schemeClr val="lt1"/>
                </a:solidFill>
              </a:defRPr>
            </a:lvl1pPr>
            <a:lvl2pPr lvl="1">
              <a:lnSpc>
                <a:spcPct val="100000"/>
              </a:lnSpc>
              <a:spcBef>
                <a:spcPts val="0"/>
              </a:spcBef>
              <a:spcAft>
                <a:spcPts val="0"/>
              </a:spcAft>
              <a:buClr>
                <a:schemeClr val="lt1"/>
              </a:buClr>
              <a:buSzPct val="100000"/>
              <a:buNone/>
              <a:defRPr sz="2100">
                <a:solidFill>
                  <a:schemeClr val="lt1"/>
                </a:solidFill>
              </a:defRPr>
            </a:lvl2pPr>
            <a:lvl3pPr lvl="2">
              <a:lnSpc>
                <a:spcPct val="100000"/>
              </a:lnSpc>
              <a:spcBef>
                <a:spcPts val="0"/>
              </a:spcBef>
              <a:spcAft>
                <a:spcPts val="0"/>
              </a:spcAft>
              <a:buClr>
                <a:schemeClr val="lt1"/>
              </a:buClr>
              <a:buSzPct val="100000"/>
              <a:buNone/>
              <a:defRPr sz="2100">
                <a:solidFill>
                  <a:schemeClr val="lt1"/>
                </a:solidFill>
              </a:defRPr>
            </a:lvl3pPr>
            <a:lvl4pPr lvl="3">
              <a:lnSpc>
                <a:spcPct val="100000"/>
              </a:lnSpc>
              <a:spcBef>
                <a:spcPts val="0"/>
              </a:spcBef>
              <a:spcAft>
                <a:spcPts val="0"/>
              </a:spcAft>
              <a:buClr>
                <a:schemeClr val="lt1"/>
              </a:buClr>
              <a:buSzPct val="100000"/>
              <a:buNone/>
              <a:defRPr sz="2100">
                <a:solidFill>
                  <a:schemeClr val="lt1"/>
                </a:solidFill>
              </a:defRPr>
            </a:lvl4pPr>
            <a:lvl5pPr lvl="4">
              <a:lnSpc>
                <a:spcPct val="100000"/>
              </a:lnSpc>
              <a:spcBef>
                <a:spcPts val="0"/>
              </a:spcBef>
              <a:spcAft>
                <a:spcPts val="0"/>
              </a:spcAft>
              <a:buClr>
                <a:schemeClr val="lt1"/>
              </a:buClr>
              <a:buSzPct val="100000"/>
              <a:buNone/>
              <a:defRPr sz="2100">
                <a:solidFill>
                  <a:schemeClr val="lt1"/>
                </a:solidFill>
              </a:defRPr>
            </a:lvl5pPr>
            <a:lvl6pPr lvl="5">
              <a:lnSpc>
                <a:spcPct val="100000"/>
              </a:lnSpc>
              <a:spcBef>
                <a:spcPts val="0"/>
              </a:spcBef>
              <a:spcAft>
                <a:spcPts val="0"/>
              </a:spcAft>
              <a:buClr>
                <a:schemeClr val="lt1"/>
              </a:buClr>
              <a:buSzPct val="100000"/>
              <a:buNone/>
              <a:defRPr sz="2100">
                <a:solidFill>
                  <a:schemeClr val="lt1"/>
                </a:solidFill>
              </a:defRPr>
            </a:lvl6pPr>
            <a:lvl7pPr lvl="6">
              <a:lnSpc>
                <a:spcPct val="100000"/>
              </a:lnSpc>
              <a:spcBef>
                <a:spcPts val="0"/>
              </a:spcBef>
              <a:spcAft>
                <a:spcPts val="0"/>
              </a:spcAft>
              <a:buClr>
                <a:schemeClr val="lt1"/>
              </a:buClr>
              <a:buSzPct val="100000"/>
              <a:buNone/>
              <a:defRPr sz="2100">
                <a:solidFill>
                  <a:schemeClr val="lt1"/>
                </a:solidFill>
              </a:defRPr>
            </a:lvl7pPr>
            <a:lvl8pPr lvl="7">
              <a:lnSpc>
                <a:spcPct val="100000"/>
              </a:lnSpc>
              <a:spcBef>
                <a:spcPts val="0"/>
              </a:spcBef>
              <a:spcAft>
                <a:spcPts val="0"/>
              </a:spcAft>
              <a:buClr>
                <a:schemeClr val="lt1"/>
              </a:buClr>
              <a:buSzPct val="100000"/>
              <a:buNone/>
              <a:defRPr sz="2100">
                <a:solidFill>
                  <a:schemeClr val="lt1"/>
                </a:solidFill>
              </a:defRPr>
            </a:lvl8pPr>
            <a:lvl9pPr lvl="8">
              <a:lnSpc>
                <a:spcPct val="100000"/>
              </a:lnSpc>
              <a:spcBef>
                <a:spcPts val="0"/>
              </a:spcBef>
              <a:spcAft>
                <a:spcPts val="0"/>
              </a:spcAft>
              <a:buClr>
                <a:schemeClr val="lt1"/>
              </a:buClr>
              <a:buSzPct val="100000"/>
              <a:buNone/>
              <a:defRPr sz="2100">
                <a:solidFill>
                  <a:schemeClr val="lt1"/>
                </a:solidFill>
              </a:defRPr>
            </a:lvl9pPr>
          </a:lstStyle>
          <a:p>
            <a:endParaRPr/>
          </a:p>
        </p:txBody>
      </p:sp>
      <p:sp>
        <p:nvSpPr>
          <p:cNvPr id="18" name="Shape 18"/>
          <p:cNvSpPr txBox="1">
            <a:spLocks noGrp="1"/>
          </p:cNvSpPr>
          <p:nvPr>
            <p:ph type="sldNum" idx="12"/>
          </p:nvPr>
        </p:nvSpPr>
        <p:spPr>
          <a:xfrm>
            <a:off x="8460431" y="4651190"/>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extLst>
      <p:ext uri="{BB962C8B-B14F-4D97-AF65-F5344CB8AC3E}">
        <p14:creationId xmlns:p14="http://schemas.microsoft.com/office/powerpoint/2010/main" val="9068344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28"/>
        <p:cNvGrpSpPr/>
        <p:nvPr/>
      </p:nvGrpSpPr>
      <p:grpSpPr>
        <a:xfrm>
          <a:off x="0" y="0"/>
          <a:ext cx="0" cy="0"/>
          <a:chOff x="0" y="0"/>
          <a:chExt cx="0" cy="0"/>
        </a:xfrm>
      </p:grpSpPr>
      <p:grpSp>
        <p:nvGrpSpPr>
          <p:cNvPr id="29" name="Shape 29"/>
          <p:cNvGrpSpPr/>
          <p:nvPr/>
        </p:nvGrpSpPr>
        <p:grpSpPr>
          <a:xfrm>
            <a:off x="0" y="3903669"/>
            <a:ext cx="9144000" cy="1239925"/>
            <a:chOff x="0" y="3903669"/>
            <a:chExt cx="9144000" cy="1239925"/>
          </a:xfrm>
        </p:grpSpPr>
        <p:sp>
          <p:nvSpPr>
            <p:cNvPr id="30" name="Shape 30"/>
            <p:cNvSpPr/>
            <p:nvPr/>
          </p:nvSpPr>
          <p:spPr>
            <a:xfrm>
              <a:off x="8154895" y="3903669"/>
              <a:ext cx="989100" cy="987900"/>
            </a:xfrm>
            <a:prstGeom prst="rtTriangle">
              <a:avLst/>
            </a:prstGeom>
            <a:solidFill>
              <a:schemeClr val="accent5"/>
            </a:solidFill>
            <a:ln>
              <a:noFill/>
            </a:ln>
          </p:spPr>
          <p:txBody>
            <a:bodyPr lIns="91425" tIns="91425" rIns="91425" bIns="91425" anchor="ctr" anchorCtr="0">
              <a:noAutofit/>
            </a:bodyPr>
            <a:lstStyle/>
            <a:p>
              <a:pPr lvl="0">
                <a:spcBef>
                  <a:spcPts val="0"/>
                </a:spcBef>
                <a:buNone/>
              </a:pPr>
              <a:endParaRPr/>
            </a:p>
          </p:txBody>
        </p:sp>
        <p:sp>
          <p:nvSpPr>
            <p:cNvPr id="31" name="Shape 31"/>
            <p:cNvSpPr/>
            <p:nvPr/>
          </p:nvSpPr>
          <p:spPr>
            <a:xfrm flipH="1">
              <a:off x="6181162" y="3903669"/>
              <a:ext cx="989100" cy="987900"/>
            </a:xfrm>
            <a:prstGeom prst="rtTriangle">
              <a:avLst/>
            </a:prstGeom>
            <a:solidFill>
              <a:schemeClr val="accent5"/>
            </a:solidFill>
            <a:ln>
              <a:noFill/>
            </a:ln>
          </p:spPr>
          <p:txBody>
            <a:bodyPr lIns="91425" tIns="91425" rIns="91425" bIns="91425" anchor="ctr" anchorCtr="0">
              <a:noAutofit/>
            </a:bodyPr>
            <a:lstStyle/>
            <a:p>
              <a:pPr lvl="0">
                <a:spcBef>
                  <a:spcPts val="0"/>
                </a:spcBef>
                <a:buNone/>
              </a:pPr>
              <a:endParaRPr/>
            </a:p>
          </p:txBody>
        </p:sp>
        <p:sp>
          <p:nvSpPr>
            <p:cNvPr id="32" name="Shape 32"/>
            <p:cNvSpPr/>
            <p:nvPr/>
          </p:nvSpPr>
          <p:spPr>
            <a:xfrm>
              <a:off x="7170274" y="3903669"/>
              <a:ext cx="989100" cy="987900"/>
            </a:xfrm>
            <a:prstGeom prst="rect">
              <a:avLst/>
            </a:prstGeom>
            <a:solidFill>
              <a:schemeClr val="accent4"/>
            </a:solidFill>
            <a:ln>
              <a:noFill/>
            </a:ln>
          </p:spPr>
          <p:txBody>
            <a:bodyPr lIns="91425" tIns="91425" rIns="91425" bIns="91425" anchor="ctr" anchorCtr="0">
              <a:noAutofit/>
            </a:bodyPr>
            <a:lstStyle/>
            <a:p>
              <a:pPr lvl="0">
                <a:spcBef>
                  <a:spcPts val="0"/>
                </a:spcBef>
                <a:buNone/>
              </a:pPr>
              <a:endParaRPr/>
            </a:p>
          </p:txBody>
        </p:sp>
        <p:sp>
          <p:nvSpPr>
            <p:cNvPr id="33" name="Shape 33"/>
            <p:cNvSpPr/>
            <p:nvPr/>
          </p:nvSpPr>
          <p:spPr>
            <a:xfrm rot="10800000">
              <a:off x="8154757" y="3903682"/>
              <a:ext cx="989100" cy="987900"/>
            </a:xfrm>
            <a:prstGeom prst="rtTriangle">
              <a:avLst/>
            </a:prstGeom>
            <a:solidFill>
              <a:schemeClr val="accent3"/>
            </a:solidFill>
            <a:ln>
              <a:noFill/>
            </a:ln>
          </p:spPr>
          <p:txBody>
            <a:bodyPr lIns="91425" tIns="91425" rIns="91425" bIns="91425" anchor="ctr" anchorCtr="0">
              <a:noAutofit/>
            </a:bodyPr>
            <a:lstStyle/>
            <a:p>
              <a:pPr lvl="0">
                <a:spcBef>
                  <a:spcPts val="0"/>
                </a:spcBef>
                <a:buNone/>
              </a:pPr>
              <a:endParaRPr/>
            </a:p>
          </p:txBody>
        </p:sp>
        <p:sp>
          <p:nvSpPr>
            <p:cNvPr id="34" name="Shape 34"/>
            <p:cNvSpPr/>
            <p:nvPr/>
          </p:nvSpPr>
          <p:spPr>
            <a:xfrm>
              <a:off x="0" y="4891594"/>
              <a:ext cx="9144000" cy="252000"/>
            </a:xfrm>
            <a:prstGeom prst="rect">
              <a:avLst/>
            </a:prstGeom>
            <a:solidFill>
              <a:schemeClr val="dk1"/>
            </a:solidFill>
            <a:ln>
              <a:noFill/>
            </a:ln>
          </p:spPr>
          <p:txBody>
            <a:bodyPr lIns="91425" tIns="91425" rIns="91425" bIns="91425" anchor="ctr" anchorCtr="0">
              <a:noAutofit/>
            </a:bodyPr>
            <a:lstStyle/>
            <a:p>
              <a:pPr lvl="0">
                <a:spcBef>
                  <a:spcPts val="0"/>
                </a:spcBef>
                <a:buNone/>
              </a:pPr>
              <a:endParaRPr/>
            </a:p>
          </p:txBody>
        </p:sp>
      </p:grpSp>
      <p:sp>
        <p:nvSpPr>
          <p:cNvPr id="35" name="Shape 35"/>
          <p:cNvSpPr txBox="1">
            <a:spLocks noGrp="1"/>
          </p:cNvSpPr>
          <p:nvPr>
            <p:ph type="title"/>
          </p:nvPr>
        </p:nvSpPr>
        <p:spPr>
          <a:xfrm>
            <a:off x="311700" y="410000"/>
            <a:ext cx="8520600" cy="6078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36" name="Shape 36"/>
          <p:cNvSpPr txBox="1">
            <a:spLocks noGrp="1"/>
          </p:cNvSpPr>
          <p:nvPr>
            <p:ph type="body" idx="1"/>
          </p:nvPr>
        </p:nvSpPr>
        <p:spPr>
          <a:xfrm>
            <a:off x="311700" y="1229875"/>
            <a:ext cx="8520600" cy="33390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37" name="Shape 37"/>
          <p:cNvSpPr txBox="1">
            <a:spLocks noGrp="1"/>
          </p:cNvSpPr>
          <p:nvPr>
            <p:ph type="sldNum" idx="12"/>
          </p:nvPr>
        </p:nvSpPr>
        <p:spPr>
          <a:xfrm>
            <a:off x="8460431" y="4651190"/>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extLst>
      <p:ext uri="{BB962C8B-B14F-4D97-AF65-F5344CB8AC3E}">
        <p14:creationId xmlns:p14="http://schemas.microsoft.com/office/powerpoint/2010/main" val="17861177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38"/>
        <p:cNvGrpSpPr/>
        <p:nvPr/>
      </p:nvGrpSpPr>
      <p:grpSpPr>
        <a:xfrm>
          <a:off x="0" y="0"/>
          <a:ext cx="0" cy="0"/>
          <a:chOff x="0" y="0"/>
          <a:chExt cx="0" cy="0"/>
        </a:xfrm>
      </p:grpSpPr>
      <p:sp>
        <p:nvSpPr>
          <p:cNvPr id="39" name="Shape 39"/>
          <p:cNvSpPr txBox="1">
            <a:spLocks noGrp="1"/>
          </p:cNvSpPr>
          <p:nvPr>
            <p:ph type="title"/>
          </p:nvPr>
        </p:nvSpPr>
        <p:spPr>
          <a:xfrm>
            <a:off x="311700" y="410000"/>
            <a:ext cx="8520600" cy="6078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40" name="Shape 40"/>
          <p:cNvSpPr txBox="1">
            <a:spLocks noGrp="1"/>
          </p:cNvSpPr>
          <p:nvPr>
            <p:ph type="body" idx="1"/>
          </p:nvPr>
        </p:nvSpPr>
        <p:spPr>
          <a:xfrm>
            <a:off x="311700" y="1229975"/>
            <a:ext cx="3999900" cy="33390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41" name="Shape 41"/>
          <p:cNvSpPr txBox="1">
            <a:spLocks noGrp="1"/>
          </p:cNvSpPr>
          <p:nvPr>
            <p:ph type="body" idx="2"/>
          </p:nvPr>
        </p:nvSpPr>
        <p:spPr>
          <a:xfrm>
            <a:off x="4832400" y="1229975"/>
            <a:ext cx="3999900" cy="33390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42" name="Shape 42"/>
          <p:cNvSpPr txBox="1">
            <a:spLocks noGrp="1"/>
          </p:cNvSpPr>
          <p:nvPr>
            <p:ph type="sldNum" idx="12"/>
          </p:nvPr>
        </p:nvSpPr>
        <p:spPr>
          <a:xfrm>
            <a:off x="8460431" y="4651190"/>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solidFill>
                  <a:schemeClr val="dk2"/>
                </a:solidFill>
              </a:rPr>
              <a:t>‹#›</a:t>
            </a:fld>
            <a:endParaRPr lang="en">
              <a:solidFill>
                <a:schemeClr val="dk2"/>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43"/>
        <p:cNvGrpSpPr/>
        <p:nvPr/>
      </p:nvGrpSpPr>
      <p:grpSpPr>
        <a:xfrm>
          <a:off x="0" y="0"/>
          <a:ext cx="0" cy="0"/>
          <a:chOff x="0" y="0"/>
          <a:chExt cx="0" cy="0"/>
        </a:xfrm>
      </p:grpSpPr>
      <p:sp>
        <p:nvSpPr>
          <p:cNvPr id="44" name="Shape 44"/>
          <p:cNvSpPr txBox="1">
            <a:spLocks noGrp="1"/>
          </p:cNvSpPr>
          <p:nvPr>
            <p:ph type="title"/>
          </p:nvPr>
        </p:nvSpPr>
        <p:spPr>
          <a:xfrm>
            <a:off x="311700" y="410000"/>
            <a:ext cx="8520600" cy="6078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45" name="Shape 45"/>
          <p:cNvSpPr txBox="1">
            <a:spLocks noGrp="1"/>
          </p:cNvSpPr>
          <p:nvPr>
            <p:ph type="sldNum" idx="12"/>
          </p:nvPr>
        </p:nvSpPr>
        <p:spPr>
          <a:xfrm>
            <a:off x="8460431" y="4651190"/>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solidFill>
                  <a:schemeClr val="dk2"/>
                </a:solidFill>
              </a:rPr>
              <a:t>‹#›</a:t>
            </a:fld>
            <a:endParaRPr lang="en">
              <a:solidFill>
                <a:schemeClr val="dk2"/>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46"/>
        <p:cNvGrpSpPr/>
        <p:nvPr/>
      </p:nvGrpSpPr>
      <p:grpSpPr>
        <a:xfrm>
          <a:off x="0" y="0"/>
          <a:ext cx="0" cy="0"/>
          <a:chOff x="0" y="0"/>
          <a:chExt cx="0" cy="0"/>
        </a:xfrm>
      </p:grpSpPr>
      <p:sp>
        <p:nvSpPr>
          <p:cNvPr id="47" name="Shape 47"/>
          <p:cNvSpPr txBox="1">
            <a:spLocks noGrp="1"/>
          </p:cNvSpPr>
          <p:nvPr>
            <p:ph type="title"/>
          </p:nvPr>
        </p:nvSpPr>
        <p:spPr>
          <a:xfrm>
            <a:off x="311700" y="555600"/>
            <a:ext cx="2808000" cy="755700"/>
          </a:xfrm>
          <a:prstGeom prst="rect">
            <a:avLst/>
          </a:prstGeom>
        </p:spPr>
        <p:txBody>
          <a:bodyPr lIns="91425" tIns="91425" rIns="91425" bIns="91425" anchor="b" anchorCtr="0"/>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a:endParaRPr/>
          </a:p>
        </p:txBody>
      </p:sp>
      <p:sp>
        <p:nvSpPr>
          <p:cNvPr id="48" name="Shape 48"/>
          <p:cNvSpPr txBox="1">
            <a:spLocks noGrp="1"/>
          </p:cNvSpPr>
          <p:nvPr>
            <p:ph type="body" idx="1"/>
          </p:nvPr>
        </p:nvSpPr>
        <p:spPr>
          <a:xfrm>
            <a:off x="311700" y="1465804"/>
            <a:ext cx="2808000" cy="3103200"/>
          </a:xfrm>
          <a:prstGeom prst="rect">
            <a:avLst/>
          </a:prstGeom>
        </p:spPr>
        <p:txBody>
          <a:bodyPr lIns="91425" tIns="91425" rIns="91425" bIns="91425" anchor="t" anchorCtr="0"/>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49" name="Shape 49"/>
          <p:cNvSpPr txBox="1">
            <a:spLocks noGrp="1"/>
          </p:cNvSpPr>
          <p:nvPr>
            <p:ph type="sldNum" idx="12"/>
          </p:nvPr>
        </p:nvSpPr>
        <p:spPr>
          <a:xfrm>
            <a:off x="8460431" y="4651190"/>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solidFill>
                  <a:schemeClr val="dk2"/>
                </a:solidFill>
              </a:rPr>
              <a:t>‹#›</a:t>
            </a:fld>
            <a:endParaRPr lang="en">
              <a:solidFill>
                <a:schemeClr val="dk2"/>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Main point">
    <p:bg>
      <p:bgPr>
        <a:solidFill>
          <a:schemeClr val="accent4"/>
        </a:solidFill>
        <a:effectLst/>
      </p:bgPr>
    </p:bg>
    <p:spTree>
      <p:nvGrpSpPr>
        <p:cNvPr id="1" name="Shape 50"/>
        <p:cNvGrpSpPr/>
        <p:nvPr/>
      </p:nvGrpSpPr>
      <p:grpSpPr>
        <a:xfrm>
          <a:off x="0" y="0"/>
          <a:ext cx="0" cy="0"/>
          <a:chOff x="0" y="0"/>
          <a:chExt cx="0" cy="0"/>
        </a:xfrm>
      </p:grpSpPr>
      <p:grpSp>
        <p:nvGrpSpPr>
          <p:cNvPr id="51" name="Shape 51"/>
          <p:cNvGrpSpPr/>
          <p:nvPr/>
        </p:nvGrpSpPr>
        <p:grpSpPr>
          <a:xfrm>
            <a:off x="6098378" y="4"/>
            <a:ext cx="3045625" cy="2030570"/>
            <a:chOff x="6098378" y="4"/>
            <a:chExt cx="3045625" cy="2030570"/>
          </a:xfrm>
        </p:grpSpPr>
        <p:sp>
          <p:nvSpPr>
            <p:cNvPr id="52" name="Shape 52"/>
            <p:cNvSpPr/>
            <p:nvPr/>
          </p:nvSpPr>
          <p:spPr>
            <a:xfrm>
              <a:off x="8128803" y="15"/>
              <a:ext cx="1015200" cy="1015200"/>
            </a:xfrm>
            <a:prstGeom prst="rect">
              <a:avLst/>
            </a:prstGeom>
            <a:solidFill>
              <a:schemeClr val="accent3"/>
            </a:solidFill>
            <a:ln>
              <a:noFill/>
            </a:ln>
          </p:spPr>
          <p:txBody>
            <a:bodyPr lIns="91425" tIns="91425" rIns="91425" bIns="91425" anchor="ctr" anchorCtr="0">
              <a:noAutofit/>
            </a:bodyPr>
            <a:lstStyle/>
            <a:p>
              <a:pPr lvl="0">
                <a:spcBef>
                  <a:spcPts val="0"/>
                </a:spcBef>
                <a:buNone/>
              </a:pPr>
              <a:endParaRPr/>
            </a:p>
          </p:txBody>
        </p:sp>
        <p:sp>
          <p:nvSpPr>
            <p:cNvPr id="53" name="Shape 53"/>
            <p:cNvSpPr/>
            <p:nvPr/>
          </p:nvSpPr>
          <p:spPr>
            <a:xfrm flipH="1">
              <a:off x="7113463" y="4"/>
              <a:ext cx="1015200" cy="1015200"/>
            </a:xfrm>
            <a:prstGeom prst="rtTriangle">
              <a:avLst/>
            </a:prstGeom>
            <a:solidFill>
              <a:schemeClr val="accent5"/>
            </a:solidFill>
            <a:ln>
              <a:noFill/>
            </a:ln>
          </p:spPr>
          <p:txBody>
            <a:bodyPr lIns="91425" tIns="91425" rIns="91425" bIns="91425" anchor="ctr" anchorCtr="0">
              <a:noAutofit/>
            </a:bodyPr>
            <a:lstStyle/>
            <a:p>
              <a:pPr lvl="0">
                <a:spcBef>
                  <a:spcPts val="0"/>
                </a:spcBef>
                <a:buNone/>
              </a:pPr>
              <a:endParaRPr/>
            </a:p>
          </p:txBody>
        </p:sp>
        <p:sp>
          <p:nvSpPr>
            <p:cNvPr id="54" name="Shape 54"/>
            <p:cNvSpPr/>
            <p:nvPr/>
          </p:nvSpPr>
          <p:spPr>
            <a:xfrm rot="10800000" flipH="1">
              <a:off x="7113588" y="106"/>
              <a:ext cx="1015200" cy="1015200"/>
            </a:xfrm>
            <a:prstGeom prst="rtTriangle">
              <a:avLst/>
            </a:prstGeom>
            <a:solidFill>
              <a:schemeClr val="accent3"/>
            </a:solidFill>
            <a:ln>
              <a:noFill/>
            </a:ln>
          </p:spPr>
          <p:txBody>
            <a:bodyPr lIns="91425" tIns="91425" rIns="91425" bIns="91425" anchor="ctr" anchorCtr="0">
              <a:noAutofit/>
            </a:bodyPr>
            <a:lstStyle/>
            <a:p>
              <a:pPr lvl="0">
                <a:spcBef>
                  <a:spcPts val="0"/>
                </a:spcBef>
                <a:buNone/>
              </a:pPr>
              <a:endParaRPr/>
            </a:p>
          </p:txBody>
        </p:sp>
        <p:sp>
          <p:nvSpPr>
            <p:cNvPr id="55" name="Shape 55"/>
            <p:cNvSpPr/>
            <p:nvPr/>
          </p:nvSpPr>
          <p:spPr>
            <a:xfrm rot="10800000">
              <a:off x="6098378" y="96"/>
              <a:ext cx="1015200" cy="1015200"/>
            </a:xfrm>
            <a:prstGeom prst="rtTriangle">
              <a:avLst/>
            </a:prstGeom>
            <a:solidFill>
              <a:schemeClr val="accent5"/>
            </a:solidFill>
            <a:ln>
              <a:noFill/>
            </a:ln>
          </p:spPr>
          <p:txBody>
            <a:bodyPr lIns="91425" tIns="91425" rIns="91425" bIns="91425" anchor="ctr" anchorCtr="0">
              <a:noAutofit/>
            </a:bodyPr>
            <a:lstStyle/>
            <a:p>
              <a:pPr lvl="0">
                <a:spcBef>
                  <a:spcPts val="0"/>
                </a:spcBef>
                <a:buNone/>
              </a:pPr>
              <a:endParaRPr/>
            </a:p>
          </p:txBody>
        </p:sp>
        <p:sp>
          <p:nvSpPr>
            <p:cNvPr id="56" name="Shape 56"/>
            <p:cNvSpPr/>
            <p:nvPr/>
          </p:nvSpPr>
          <p:spPr>
            <a:xfrm rot="10800000">
              <a:off x="8128789" y="1015375"/>
              <a:ext cx="1015200" cy="1015200"/>
            </a:xfrm>
            <a:prstGeom prst="rtTriangle">
              <a:avLst/>
            </a:prstGeom>
            <a:solidFill>
              <a:schemeClr val="accent5"/>
            </a:solidFill>
            <a:ln>
              <a:noFill/>
            </a:ln>
          </p:spPr>
          <p:txBody>
            <a:bodyPr lIns="91425" tIns="91425" rIns="91425" bIns="91425" anchor="ctr" anchorCtr="0">
              <a:noAutofit/>
            </a:bodyPr>
            <a:lstStyle/>
            <a:p>
              <a:pPr lvl="0">
                <a:spcBef>
                  <a:spcPts val="0"/>
                </a:spcBef>
                <a:buNone/>
              </a:pPr>
              <a:endParaRPr/>
            </a:p>
          </p:txBody>
        </p:sp>
      </p:grpSp>
      <p:sp>
        <p:nvSpPr>
          <p:cNvPr id="57" name="Shape 57"/>
          <p:cNvSpPr txBox="1">
            <a:spLocks noGrp="1"/>
          </p:cNvSpPr>
          <p:nvPr>
            <p:ph type="title"/>
          </p:nvPr>
        </p:nvSpPr>
        <p:spPr>
          <a:xfrm>
            <a:off x="490250" y="526350"/>
            <a:ext cx="5618700" cy="4090800"/>
          </a:xfrm>
          <a:prstGeom prst="rect">
            <a:avLst/>
          </a:prstGeom>
        </p:spPr>
        <p:txBody>
          <a:bodyPr lIns="91425" tIns="91425" rIns="91425" bIns="91425" anchor="ctr" anchorCtr="0"/>
          <a:lstStyle>
            <a:lvl1pPr lvl="0">
              <a:spcBef>
                <a:spcPts val="0"/>
              </a:spcBef>
              <a:buClr>
                <a:schemeClr val="lt1"/>
              </a:buClr>
              <a:buSzPct val="100000"/>
              <a:defRPr sz="4800">
                <a:solidFill>
                  <a:schemeClr val="lt1"/>
                </a:solidFill>
              </a:defRPr>
            </a:lvl1pPr>
            <a:lvl2pPr lvl="1">
              <a:spcBef>
                <a:spcPts val="0"/>
              </a:spcBef>
              <a:buClr>
                <a:schemeClr val="lt1"/>
              </a:buClr>
              <a:buSzPct val="100000"/>
              <a:defRPr sz="4800">
                <a:solidFill>
                  <a:schemeClr val="lt1"/>
                </a:solidFill>
              </a:defRPr>
            </a:lvl2pPr>
            <a:lvl3pPr lvl="2">
              <a:spcBef>
                <a:spcPts val="0"/>
              </a:spcBef>
              <a:buClr>
                <a:schemeClr val="lt1"/>
              </a:buClr>
              <a:buSzPct val="100000"/>
              <a:defRPr sz="4800">
                <a:solidFill>
                  <a:schemeClr val="lt1"/>
                </a:solidFill>
              </a:defRPr>
            </a:lvl3pPr>
            <a:lvl4pPr lvl="3">
              <a:spcBef>
                <a:spcPts val="0"/>
              </a:spcBef>
              <a:buClr>
                <a:schemeClr val="lt1"/>
              </a:buClr>
              <a:buSzPct val="100000"/>
              <a:defRPr sz="4800">
                <a:solidFill>
                  <a:schemeClr val="lt1"/>
                </a:solidFill>
              </a:defRPr>
            </a:lvl4pPr>
            <a:lvl5pPr lvl="4">
              <a:spcBef>
                <a:spcPts val="0"/>
              </a:spcBef>
              <a:buClr>
                <a:schemeClr val="lt1"/>
              </a:buClr>
              <a:buSzPct val="100000"/>
              <a:defRPr sz="4800">
                <a:solidFill>
                  <a:schemeClr val="lt1"/>
                </a:solidFill>
              </a:defRPr>
            </a:lvl5pPr>
            <a:lvl6pPr lvl="5">
              <a:spcBef>
                <a:spcPts val="0"/>
              </a:spcBef>
              <a:buClr>
                <a:schemeClr val="lt1"/>
              </a:buClr>
              <a:buSzPct val="100000"/>
              <a:defRPr sz="4800">
                <a:solidFill>
                  <a:schemeClr val="lt1"/>
                </a:solidFill>
              </a:defRPr>
            </a:lvl6pPr>
            <a:lvl7pPr lvl="6">
              <a:spcBef>
                <a:spcPts val="0"/>
              </a:spcBef>
              <a:buClr>
                <a:schemeClr val="lt1"/>
              </a:buClr>
              <a:buSzPct val="100000"/>
              <a:defRPr sz="4800">
                <a:solidFill>
                  <a:schemeClr val="lt1"/>
                </a:solidFill>
              </a:defRPr>
            </a:lvl7pPr>
            <a:lvl8pPr lvl="7">
              <a:spcBef>
                <a:spcPts val="0"/>
              </a:spcBef>
              <a:buClr>
                <a:schemeClr val="lt1"/>
              </a:buClr>
              <a:buSzPct val="100000"/>
              <a:defRPr sz="4800">
                <a:solidFill>
                  <a:schemeClr val="lt1"/>
                </a:solidFill>
              </a:defRPr>
            </a:lvl8pPr>
            <a:lvl9pPr lvl="8">
              <a:spcBef>
                <a:spcPts val="0"/>
              </a:spcBef>
              <a:buClr>
                <a:schemeClr val="lt1"/>
              </a:buClr>
              <a:buSzPct val="100000"/>
              <a:defRPr sz="4800">
                <a:solidFill>
                  <a:schemeClr val="lt1"/>
                </a:solidFill>
              </a:defRPr>
            </a:lvl9pPr>
          </a:lstStyle>
          <a:p>
            <a:endParaRPr/>
          </a:p>
        </p:txBody>
      </p:sp>
      <p:sp>
        <p:nvSpPr>
          <p:cNvPr id="58" name="Shape 58"/>
          <p:cNvSpPr txBox="1">
            <a:spLocks noGrp="1"/>
          </p:cNvSpPr>
          <p:nvPr>
            <p:ph type="sldNum" idx="12"/>
          </p:nvPr>
        </p:nvSpPr>
        <p:spPr>
          <a:xfrm>
            <a:off x="8460431" y="4651190"/>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59"/>
        <p:cNvGrpSpPr/>
        <p:nvPr/>
      </p:nvGrpSpPr>
      <p:grpSpPr>
        <a:xfrm>
          <a:off x="0" y="0"/>
          <a:ext cx="0" cy="0"/>
          <a:chOff x="0" y="0"/>
          <a:chExt cx="0" cy="0"/>
        </a:xfrm>
      </p:grpSpPr>
      <p:sp>
        <p:nvSpPr>
          <p:cNvPr id="60" name="Shape 60"/>
          <p:cNvSpPr/>
          <p:nvPr/>
        </p:nvSpPr>
        <p:spPr>
          <a:xfrm>
            <a:off x="4572000" y="-175"/>
            <a:ext cx="4572000" cy="5143500"/>
          </a:xfrm>
          <a:prstGeom prst="rect">
            <a:avLst/>
          </a:prstGeom>
          <a:solidFill>
            <a:schemeClr val="dk1"/>
          </a:solidFill>
          <a:ln>
            <a:noFill/>
          </a:ln>
        </p:spPr>
        <p:txBody>
          <a:bodyPr lIns="91425" tIns="91425" rIns="91425" bIns="91425" anchor="ctr" anchorCtr="0">
            <a:noAutofit/>
          </a:bodyPr>
          <a:lstStyle/>
          <a:p>
            <a:pPr lvl="0">
              <a:spcBef>
                <a:spcPts val="0"/>
              </a:spcBef>
              <a:buNone/>
            </a:pPr>
            <a:endParaRPr/>
          </a:p>
        </p:txBody>
      </p:sp>
      <p:cxnSp>
        <p:nvCxnSpPr>
          <p:cNvPr id="61" name="Shape 61"/>
          <p:cNvCxnSpPr/>
          <p:nvPr/>
        </p:nvCxnSpPr>
        <p:spPr>
          <a:xfrm>
            <a:off x="5029675" y="4495500"/>
            <a:ext cx="468300" cy="0"/>
          </a:xfrm>
          <a:prstGeom prst="straightConnector1">
            <a:avLst/>
          </a:prstGeom>
          <a:noFill/>
          <a:ln w="19050" cap="flat" cmpd="sng">
            <a:solidFill>
              <a:schemeClr val="lt1"/>
            </a:solidFill>
            <a:prstDash val="solid"/>
            <a:round/>
            <a:headEnd type="none" w="med" len="med"/>
            <a:tailEnd type="none" w="med" len="med"/>
          </a:ln>
        </p:spPr>
      </p:cxnSp>
      <p:sp>
        <p:nvSpPr>
          <p:cNvPr id="62" name="Shape 62"/>
          <p:cNvSpPr txBox="1">
            <a:spLocks noGrp="1"/>
          </p:cNvSpPr>
          <p:nvPr>
            <p:ph type="title"/>
          </p:nvPr>
        </p:nvSpPr>
        <p:spPr>
          <a:xfrm>
            <a:off x="265500" y="1151100"/>
            <a:ext cx="4045200" cy="1564500"/>
          </a:xfrm>
          <a:prstGeom prst="rect">
            <a:avLst/>
          </a:prstGeom>
        </p:spPr>
        <p:txBody>
          <a:bodyPr lIns="91425" tIns="91425" rIns="91425" bIns="91425" anchor="b" anchorCtr="0"/>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a:endParaRPr/>
          </a:p>
        </p:txBody>
      </p:sp>
      <p:sp>
        <p:nvSpPr>
          <p:cNvPr id="63" name="Shape 63"/>
          <p:cNvSpPr txBox="1">
            <a:spLocks noGrp="1"/>
          </p:cNvSpPr>
          <p:nvPr>
            <p:ph type="subTitle" idx="1"/>
          </p:nvPr>
        </p:nvSpPr>
        <p:spPr>
          <a:xfrm>
            <a:off x="265500" y="2769001"/>
            <a:ext cx="4045200" cy="1269300"/>
          </a:xfrm>
          <a:prstGeom prst="rect">
            <a:avLst/>
          </a:prstGeom>
        </p:spPr>
        <p:txBody>
          <a:bodyPr lIns="91425" tIns="91425" rIns="91425" bIns="91425" anchor="t" anchorCtr="0"/>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a:endParaRPr/>
          </a:p>
        </p:txBody>
      </p:sp>
      <p:sp>
        <p:nvSpPr>
          <p:cNvPr id="64" name="Shape 64"/>
          <p:cNvSpPr txBox="1">
            <a:spLocks noGrp="1"/>
          </p:cNvSpPr>
          <p:nvPr>
            <p:ph type="body" idx="2"/>
          </p:nvPr>
        </p:nvSpPr>
        <p:spPr>
          <a:xfrm>
            <a:off x="4939500" y="724200"/>
            <a:ext cx="3837000" cy="3695100"/>
          </a:xfrm>
          <a:prstGeom prst="rect">
            <a:avLst/>
          </a:prstGeom>
        </p:spPr>
        <p:txBody>
          <a:bodyPr lIns="91425" tIns="91425" rIns="91425" bIns="91425" anchor="ctr" anchorCtr="0"/>
          <a:lstStyle>
            <a:lvl1pPr lvl="0">
              <a:spcBef>
                <a:spcPts val="0"/>
              </a:spcBef>
              <a:buClr>
                <a:schemeClr val="lt1"/>
              </a:buClr>
              <a:defRPr>
                <a:solidFill>
                  <a:schemeClr val="lt1"/>
                </a:solidFill>
              </a:defRPr>
            </a:lvl1pPr>
            <a:lvl2pPr lvl="1">
              <a:spcBef>
                <a:spcPts val="0"/>
              </a:spcBef>
              <a:buClr>
                <a:schemeClr val="lt1"/>
              </a:buClr>
              <a:defRPr>
                <a:solidFill>
                  <a:schemeClr val="lt1"/>
                </a:solidFill>
              </a:defRPr>
            </a:lvl2pPr>
            <a:lvl3pPr lvl="2">
              <a:spcBef>
                <a:spcPts val="0"/>
              </a:spcBef>
              <a:buClr>
                <a:schemeClr val="lt1"/>
              </a:buClr>
              <a:defRPr>
                <a:solidFill>
                  <a:schemeClr val="lt1"/>
                </a:solidFill>
              </a:defRPr>
            </a:lvl3pPr>
            <a:lvl4pPr lvl="3">
              <a:spcBef>
                <a:spcPts val="0"/>
              </a:spcBef>
              <a:buClr>
                <a:schemeClr val="lt1"/>
              </a:buClr>
              <a:defRPr>
                <a:solidFill>
                  <a:schemeClr val="lt1"/>
                </a:solidFill>
              </a:defRPr>
            </a:lvl4pPr>
            <a:lvl5pPr lvl="4">
              <a:spcBef>
                <a:spcPts val="0"/>
              </a:spcBef>
              <a:buClr>
                <a:schemeClr val="lt1"/>
              </a:buClr>
              <a:defRPr>
                <a:solidFill>
                  <a:schemeClr val="lt1"/>
                </a:solidFill>
              </a:defRPr>
            </a:lvl5pPr>
            <a:lvl6pPr lvl="5">
              <a:spcBef>
                <a:spcPts val="0"/>
              </a:spcBef>
              <a:buClr>
                <a:schemeClr val="lt1"/>
              </a:buClr>
              <a:defRPr>
                <a:solidFill>
                  <a:schemeClr val="lt1"/>
                </a:solidFill>
              </a:defRPr>
            </a:lvl6pPr>
            <a:lvl7pPr lvl="6">
              <a:spcBef>
                <a:spcPts val="0"/>
              </a:spcBef>
              <a:buClr>
                <a:schemeClr val="lt1"/>
              </a:buClr>
              <a:defRPr>
                <a:solidFill>
                  <a:schemeClr val="lt1"/>
                </a:solidFill>
              </a:defRPr>
            </a:lvl7pPr>
            <a:lvl8pPr lvl="7">
              <a:spcBef>
                <a:spcPts val="0"/>
              </a:spcBef>
              <a:buClr>
                <a:schemeClr val="lt1"/>
              </a:buClr>
              <a:defRPr>
                <a:solidFill>
                  <a:schemeClr val="lt1"/>
                </a:solidFill>
              </a:defRPr>
            </a:lvl8pPr>
            <a:lvl9pPr lvl="8">
              <a:spcBef>
                <a:spcPts val="0"/>
              </a:spcBef>
              <a:buClr>
                <a:schemeClr val="lt1"/>
              </a:buClr>
              <a:defRPr>
                <a:solidFill>
                  <a:schemeClr val="lt1"/>
                </a:solidFill>
              </a:defRPr>
            </a:lvl9pPr>
          </a:lstStyle>
          <a:p>
            <a:endParaRPr/>
          </a:p>
        </p:txBody>
      </p:sp>
      <p:sp>
        <p:nvSpPr>
          <p:cNvPr id="65" name="Shape 65"/>
          <p:cNvSpPr txBox="1">
            <a:spLocks noGrp="1"/>
          </p:cNvSpPr>
          <p:nvPr>
            <p:ph type="sldNum" idx="12"/>
          </p:nvPr>
        </p:nvSpPr>
        <p:spPr>
          <a:xfrm>
            <a:off x="8460431" y="4651190"/>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Caption">
    <p:spTree>
      <p:nvGrpSpPr>
        <p:cNvPr id="1" name="Shape 66"/>
        <p:cNvGrpSpPr/>
        <p:nvPr/>
      </p:nvGrpSpPr>
      <p:grpSpPr>
        <a:xfrm>
          <a:off x="0" y="0"/>
          <a:ext cx="0" cy="0"/>
          <a:chOff x="0" y="0"/>
          <a:chExt cx="0" cy="0"/>
        </a:xfrm>
      </p:grpSpPr>
      <p:sp>
        <p:nvSpPr>
          <p:cNvPr id="67" name="Shape 67"/>
          <p:cNvSpPr txBox="1">
            <a:spLocks noGrp="1"/>
          </p:cNvSpPr>
          <p:nvPr>
            <p:ph type="body" idx="1"/>
          </p:nvPr>
        </p:nvSpPr>
        <p:spPr>
          <a:xfrm>
            <a:off x="319500" y="4230575"/>
            <a:ext cx="5998800" cy="598800"/>
          </a:xfrm>
          <a:prstGeom prst="rect">
            <a:avLst/>
          </a:prstGeom>
        </p:spPr>
        <p:txBody>
          <a:bodyPr lIns="91425" tIns="91425" rIns="91425" bIns="91425" anchor="ctr" anchorCtr="0"/>
          <a:lstStyle>
            <a:lvl1pPr lvl="0">
              <a:lnSpc>
                <a:spcPct val="100000"/>
              </a:lnSpc>
              <a:spcBef>
                <a:spcPts val="0"/>
              </a:spcBef>
              <a:spcAft>
                <a:spcPts val="0"/>
              </a:spcAft>
              <a:buNone/>
              <a:defRPr/>
            </a:lvl1pPr>
          </a:lstStyle>
          <a:p>
            <a:endParaRPr/>
          </a:p>
        </p:txBody>
      </p:sp>
      <p:sp>
        <p:nvSpPr>
          <p:cNvPr id="68" name="Shape 68"/>
          <p:cNvSpPr txBox="1">
            <a:spLocks noGrp="1"/>
          </p:cNvSpPr>
          <p:nvPr>
            <p:ph type="sldNum" idx="12"/>
          </p:nvPr>
        </p:nvSpPr>
        <p:spPr>
          <a:xfrm>
            <a:off x="8460431" y="4651190"/>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solidFill>
                  <a:schemeClr val="dk2"/>
                </a:solidFill>
              </a:rPr>
              <a:t>‹#›</a:t>
            </a:fld>
            <a:endParaRPr lang="en">
              <a:solidFill>
                <a:schemeClr val="dk2"/>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Big number">
    <p:bg>
      <p:bgPr>
        <a:solidFill>
          <a:schemeClr val="dk1"/>
        </a:solidFill>
        <a:effectLst/>
      </p:bgPr>
    </p:bg>
    <p:spTree>
      <p:nvGrpSpPr>
        <p:cNvPr id="1" name="Shape 69"/>
        <p:cNvGrpSpPr/>
        <p:nvPr/>
      </p:nvGrpSpPr>
      <p:grpSpPr>
        <a:xfrm>
          <a:off x="0" y="0"/>
          <a:ext cx="0" cy="0"/>
          <a:chOff x="0" y="0"/>
          <a:chExt cx="0" cy="0"/>
        </a:xfrm>
      </p:grpSpPr>
      <p:grpSp>
        <p:nvGrpSpPr>
          <p:cNvPr id="70" name="Shape 70"/>
          <p:cNvGrpSpPr/>
          <p:nvPr/>
        </p:nvGrpSpPr>
        <p:grpSpPr>
          <a:xfrm>
            <a:off x="6098378" y="4"/>
            <a:ext cx="3045625" cy="2030570"/>
            <a:chOff x="6098378" y="4"/>
            <a:chExt cx="3045625" cy="2030570"/>
          </a:xfrm>
        </p:grpSpPr>
        <p:sp>
          <p:nvSpPr>
            <p:cNvPr id="71" name="Shape 71"/>
            <p:cNvSpPr/>
            <p:nvPr/>
          </p:nvSpPr>
          <p:spPr>
            <a:xfrm>
              <a:off x="8128803" y="15"/>
              <a:ext cx="1015200" cy="1015200"/>
            </a:xfrm>
            <a:prstGeom prst="rect">
              <a:avLst/>
            </a:prstGeom>
            <a:solidFill>
              <a:schemeClr val="accent1"/>
            </a:solidFill>
            <a:ln>
              <a:noFill/>
            </a:ln>
          </p:spPr>
          <p:txBody>
            <a:bodyPr lIns="91425" tIns="91425" rIns="91425" bIns="91425" anchor="ctr" anchorCtr="0">
              <a:noAutofit/>
            </a:bodyPr>
            <a:lstStyle/>
            <a:p>
              <a:pPr lvl="0">
                <a:spcBef>
                  <a:spcPts val="0"/>
                </a:spcBef>
                <a:buNone/>
              </a:pPr>
              <a:endParaRPr/>
            </a:p>
          </p:txBody>
        </p:sp>
        <p:sp>
          <p:nvSpPr>
            <p:cNvPr id="72" name="Shape 72"/>
            <p:cNvSpPr/>
            <p:nvPr/>
          </p:nvSpPr>
          <p:spPr>
            <a:xfrm flipH="1">
              <a:off x="7113463" y="4"/>
              <a:ext cx="1015200" cy="1015200"/>
            </a:xfrm>
            <a:prstGeom prst="rtTriangle">
              <a:avLst/>
            </a:prstGeom>
            <a:solidFill>
              <a:schemeClr val="accent2"/>
            </a:solidFill>
            <a:ln>
              <a:noFill/>
            </a:ln>
          </p:spPr>
          <p:txBody>
            <a:bodyPr lIns="91425" tIns="91425" rIns="91425" bIns="91425" anchor="ctr" anchorCtr="0">
              <a:noAutofit/>
            </a:bodyPr>
            <a:lstStyle/>
            <a:p>
              <a:pPr lvl="0">
                <a:spcBef>
                  <a:spcPts val="0"/>
                </a:spcBef>
                <a:buNone/>
              </a:pPr>
              <a:endParaRPr/>
            </a:p>
          </p:txBody>
        </p:sp>
        <p:sp>
          <p:nvSpPr>
            <p:cNvPr id="73" name="Shape 73"/>
            <p:cNvSpPr/>
            <p:nvPr/>
          </p:nvSpPr>
          <p:spPr>
            <a:xfrm rot="10800000" flipH="1">
              <a:off x="7113588" y="106"/>
              <a:ext cx="1015200" cy="1015200"/>
            </a:xfrm>
            <a:prstGeom prst="rtTriangle">
              <a:avLst/>
            </a:prstGeom>
            <a:solidFill>
              <a:schemeClr val="accent6"/>
            </a:solidFill>
            <a:ln>
              <a:noFill/>
            </a:ln>
          </p:spPr>
          <p:txBody>
            <a:bodyPr lIns="91425" tIns="91425" rIns="91425" bIns="91425" anchor="ctr" anchorCtr="0">
              <a:noAutofit/>
            </a:bodyPr>
            <a:lstStyle/>
            <a:p>
              <a:pPr lvl="0">
                <a:spcBef>
                  <a:spcPts val="0"/>
                </a:spcBef>
                <a:buNone/>
              </a:pPr>
              <a:endParaRPr/>
            </a:p>
          </p:txBody>
        </p:sp>
        <p:sp>
          <p:nvSpPr>
            <p:cNvPr id="74" name="Shape 74"/>
            <p:cNvSpPr/>
            <p:nvPr/>
          </p:nvSpPr>
          <p:spPr>
            <a:xfrm rot="10800000">
              <a:off x="6098378" y="96"/>
              <a:ext cx="1015200" cy="1015200"/>
            </a:xfrm>
            <a:prstGeom prst="rtTriangle">
              <a:avLst/>
            </a:prstGeom>
            <a:solidFill>
              <a:schemeClr val="accent1"/>
            </a:solidFill>
            <a:ln>
              <a:noFill/>
            </a:ln>
          </p:spPr>
          <p:txBody>
            <a:bodyPr lIns="91425" tIns="91425" rIns="91425" bIns="91425" anchor="ctr" anchorCtr="0">
              <a:noAutofit/>
            </a:bodyPr>
            <a:lstStyle/>
            <a:p>
              <a:pPr lvl="0">
                <a:spcBef>
                  <a:spcPts val="0"/>
                </a:spcBef>
                <a:buNone/>
              </a:pPr>
              <a:endParaRPr/>
            </a:p>
          </p:txBody>
        </p:sp>
        <p:sp>
          <p:nvSpPr>
            <p:cNvPr id="75" name="Shape 75"/>
            <p:cNvSpPr/>
            <p:nvPr/>
          </p:nvSpPr>
          <p:spPr>
            <a:xfrm rot="10800000">
              <a:off x="8128789" y="1015375"/>
              <a:ext cx="1015200" cy="1015200"/>
            </a:xfrm>
            <a:prstGeom prst="rtTriangle">
              <a:avLst/>
            </a:prstGeom>
            <a:solidFill>
              <a:schemeClr val="accent6"/>
            </a:solidFill>
            <a:ln>
              <a:noFill/>
            </a:ln>
          </p:spPr>
          <p:txBody>
            <a:bodyPr lIns="91425" tIns="91425" rIns="91425" bIns="91425" anchor="ctr" anchorCtr="0">
              <a:noAutofit/>
            </a:bodyPr>
            <a:lstStyle/>
            <a:p>
              <a:pPr lvl="0">
                <a:spcBef>
                  <a:spcPts val="0"/>
                </a:spcBef>
                <a:buNone/>
              </a:pPr>
              <a:endParaRPr/>
            </a:p>
          </p:txBody>
        </p:sp>
      </p:grpSp>
      <p:sp>
        <p:nvSpPr>
          <p:cNvPr id="76" name="Shape 76"/>
          <p:cNvSpPr txBox="1">
            <a:spLocks noGrp="1"/>
          </p:cNvSpPr>
          <p:nvPr>
            <p:ph type="title"/>
          </p:nvPr>
        </p:nvSpPr>
        <p:spPr>
          <a:xfrm>
            <a:off x="311700" y="1256050"/>
            <a:ext cx="8520600" cy="2030700"/>
          </a:xfrm>
          <a:prstGeom prst="rect">
            <a:avLst/>
          </a:prstGeom>
        </p:spPr>
        <p:txBody>
          <a:bodyPr lIns="91425" tIns="91425" rIns="91425" bIns="91425" anchor="b" anchorCtr="0"/>
          <a:lstStyle>
            <a:lvl1pPr lvl="0" algn="ctr">
              <a:spcBef>
                <a:spcPts val="0"/>
              </a:spcBef>
              <a:buClr>
                <a:schemeClr val="lt1"/>
              </a:buClr>
              <a:buSzPct val="100000"/>
              <a:defRPr sz="12000">
                <a:solidFill>
                  <a:schemeClr val="lt1"/>
                </a:solidFill>
              </a:defRPr>
            </a:lvl1pPr>
            <a:lvl2pPr lvl="1" algn="ctr">
              <a:spcBef>
                <a:spcPts val="0"/>
              </a:spcBef>
              <a:buClr>
                <a:schemeClr val="lt1"/>
              </a:buClr>
              <a:buSzPct val="100000"/>
              <a:defRPr sz="12000">
                <a:solidFill>
                  <a:schemeClr val="lt1"/>
                </a:solidFill>
              </a:defRPr>
            </a:lvl2pPr>
            <a:lvl3pPr lvl="2" algn="ctr">
              <a:spcBef>
                <a:spcPts val="0"/>
              </a:spcBef>
              <a:buClr>
                <a:schemeClr val="lt1"/>
              </a:buClr>
              <a:buSzPct val="100000"/>
              <a:defRPr sz="12000">
                <a:solidFill>
                  <a:schemeClr val="lt1"/>
                </a:solidFill>
              </a:defRPr>
            </a:lvl3pPr>
            <a:lvl4pPr lvl="3" algn="ctr">
              <a:spcBef>
                <a:spcPts val="0"/>
              </a:spcBef>
              <a:buClr>
                <a:schemeClr val="lt1"/>
              </a:buClr>
              <a:buSzPct val="100000"/>
              <a:defRPr sz="12000">
                <a:solidFill>
                  <a:schemeClr val="lt1"/>
                </a:solidFill>
              </a:defRPr>
            </a:lvl4pPr>
            <a:lvl5pPr lvl="4" algn="ctr">
              <a:spcBef>
                <a:spcPts val="0"/>
              </a:spcBef>
              <a:buClr>
                <a:schemeClr val="lt1"/>
              </a:buClr>
              <a:buSzPct val="100000"/>
              <a:defRPr sz="12000">
                <a:solidFill>
                  <a:schemeClr val="lt1"/>
                </a:solidFill>
              </a:defRPr>
            </a:lvl5pPr>
            <a:lvl6pPr lvl="5" algn="ctr">
              <a:spcBef>
                <a:spcPts val="0"/>
              </a:spcBef>
              <a:buClr>
                <a:schemeClr val="lt1"/>
              </a:buClr>
              <a:buSzPct val="100000"/>
              <a:defRPr sz="12000">
                <a:solidFill>
                  <a:schemeClr val="lt1"/>
                </a:solidFill>
              </a:defRPr>
            </a:lvl6pPr>
            <a:lvl7pPr lvl="6" algn="ctr">
              <a:spcBef>
                <a:spcPts val="0"/>
              </a:spcBef>
              <a:buClr>
                <a:schemeClr val="lt1"/>
              </a:buClr>
              <a:buSzPct val="100000"/>
              <a:defRPr sz="12000">
                <a:solidFill>
                  <a:schemeClr val="lt1"/>
                </a:solidFill>
              </a:defRPr>
            </a:lvl7pPr>
            <a:lvl8pPr lvl="7" algn="ctr">
              <a:spcBef>
                <a:spcPts val="0"/>
              </a:spcBef>
              <a:buClr>
                <a:schemeClr val="lt1"/>
              </a:buClr>
              <a:buSzPct val="100000"/>
              <a:defRPr sz="12000">
                <a:solidFill>
                  <a:schemeClr val="lt1"/>
                </a:solidFill>
              </a:defRPr>
            </a:lvl8pPr>
            <a:lvl9pPr lvl="8" algn="ctr">
              <a:spcBef>
                <a:spcPts val="0"/>
              </a:spcBef>
              <a:buClr>
                <a:schemeClr val="lt1"/>
              </a:buClr>
              <a:buSzPct val="100000"/>
              <a:defRPr sz="12000">
                <a:solidFill>
                  <a:schemeClr val="lt1"/>
                </a:solidFill>
              </a:defRPr>
            </a:lvl9pPr>
          </a:lstStyle>
          <a:p>
            <a:endParaRPr/>
          </a:p>
        </p:txBody>
      </p:sp>
      <p:sp>
        <p:nvSpPr>
          <p:cNvPr id="77" name="Shape 77"/>
          <p:cNvSpPr txBox="1">
            <a:spLocks noGrp="1"/>
          </p:cNvSpPr>
          <p:nvPr>
            <p:ph type="body" idx="1"/>
          </p:nvPr>
        </p:nvSpPr>
        <p:spPr>
          <a:xfrm>
            <a:off x="311700" y="3369225"/>
            <a:ext cx="8520600" cy="1281900"/>
          </a:xfrm>
          <a:prstGeom prst="rect">
            <a:avLst/>
          </a:prstGeom>
        </p:spPr>
        <p:txBody>
          <a:bodyPr lIns="91425" tIns="91425" rIns="91425" bIns="91425" anchor="t" anchorCtr="0"/>
          <a:lstStyle>
            <a:lvl1pPr lvl="0" algn="ctr">
              <a:spcBef>
                <a:spcPts val="0"/>
              </a:spcBef>
              <a:buClr>
                <a:schemeClr val="lt1"/>
              </a:buClr>
              <a:defRPr>
                <a:solidFill>
                  <a:schemeClr val="lt1"/>
                </a:solidFill>
              </a:defRPr>
            </a:lvl1pPr>
            <a:lvl2pPr lvl="1" algn="ctr">
              <a:spcBef>
                <a:spcPts val="0"/>
              </a:spcBef>
              <a:buClr>
                <a:schemeClr val="lt1"/>
              </a:buClr>
              <a:defRPr>
                <a:solidFill>
                  <a:schemeClr val="lt1"/>
                </a:solidFill>
              </a:defRPr>
            </a:lvl2pPr>
            <a:lvl3pPr lvl="2" algn="ctr">
              <a:spcBef>
                <a:spcPts val="0"/>
              </a:spcBef>
              <a:buClr>
                <a:schemeClr val="lt1"/>
              </a:buClr>
              <a:defRPr>
                <a:solidFill>
                  <a:schemeClr val="lt1"/>
                </a:solidFill>
              </a:defRPr>
            </a:lvl3pPr>
            <a:lvl4pPr lvl="3" algn="ctr">
              <a:spcBef>
                <a:spcPts val="0"/>
              </a:spcBef>
              <a:buClr>
                <a:schemeClr val="lt1"/>
              </a:buClr>
              <a:defRPr>
                <a:solidFill>
                  <a:schemeClr val="lt1"/>
                </a:solidFill>
              </a:defRPr>
            </a:lvl4pPr>
            <a:lvl5pPr lvl="4" algn="ctr">
              <a:spcBef>
                <a:spcPts val="0"/>
              </a:spcBef>
              <a:buClr>
                <a:schemeClr val="lt1"/>
              </a:buClr>
              <a:defRPr>
                <a:solidFill>
                  <a:schemeClr val="lt1"/>
                </a:solidFill>
              </a:defRPr>
            </a:lvl5pPr>
            <a:lvl6pPr lvl="5" algn="ctr">
              <a:spcBef>
                <a:spcPts val="0"/>
              </a:spcBef>
              <a:buClr>
                <a:schemeClr val="lt1"/>
              </a:buClr>
              <a:defRPr>
                <a:solidFill>
                  <a:schemeClr val="lt1"/>
                </a:solidFill>
              </a:defRPr>
            </a:lvl6pPr>
            <a:lvl7pPr lvl="6" algn="ctr">
              <a:spcBef>
                <a:spcPts val="0"/>
              </a:spcBef>
              <a:buClr>
                <a:schemeClr val="lt1"/>
              </a:buClr>
              <a:defRPr>
                <a:solidFill>
                  <a:schemeClr val="lt1"/>
                </a:solidFill>
              </a:defRPr>
            </a:lvl7pPr>
            <a:lvl8pPr lvl="7" algn="ctr">
              <a:spcBef>
                <a:spcPts val="0"/>
              </a:spcBef>
              <a:buClr>
                <a:schemeClr val="lt1"/>
              </a:buClr>
              <a:defRPr>
                <a:solidFill>
                  <a:schemeClr val="lt1"/>
                </a:solidFill>
              </a:defRPr>
            </a:lvl8pPr>
            <a:lvl9pPr lvl="8" algn="ctr">
              <a:spcBef>
                <a:spcPts val="0"/>
              </a:spcBef>
              <a:buClr>
                <a:schemeClr val="lt1"/>
              </a:buClr>
              <a:defRPr>
                <a:solidFill>
                  <a:schemeClr val="lt1"/>
                </a:solidFill>
              </a:defRPr>
            </a:lvl9pPr>
          </a:lstStyle>
          <a:p>
            <a:endParaRPr/>
          </a:p>
        </p:txBody>
      </p:sp>
      <p:sp>
        <p:nvSpPr>
          <p:cNvPr id="78" name="Shape 78"/>
          <p:cNvSpPr txBox="1">
            <a:spLocks noGrp="1"/>
          </p:cNvSpPr>
          <p:nvPr>
            <p:ph type="sldNum" idx="12"/>
          </p:nvPr>
        </p:nvSpPr>
        <p:spPr>
          <a:xfrm>
            <a:off x="8460431" y="4651190"/>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79"/>
        <p:cNvGrpSpPr/>
        <p:nvPr/>
      </p:nvGrpSpPr>
      <p:grpSpPr>
        <a:xfrm>
          <a:off x="0" y="0"/>
          <a:ext cx="0" cy="0"/>
          <a:chOff x="0" y="0"/>
          <a:chExt cx="0" cy="0"/>
        </a:xfrm>
      </p:grpSpPr>
      <p:sp>
        <p:nvSpPr>
          <p:cNvPr id="80" name="Shape 80"/>
          <p:cNvSpPr txBox="1">
            <a:spLocks noGrp="1"/>
          </p:cNvSpPr>
          <p:nvPr>
            <p:ph type="sldNum" idx="12"/>
          </p:nvPr>
        </p:nvSpPr>
        <p:spPr>
          <a:xfrm>
            <a:off x="8460431" y="4651190"/>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solidFill>
                  <a:schemeClr val="dk2"/>
                </a:solidFill>
              </a:rPr>
              <a:t>‹#›</a:t>
            </a:fld>
            <a:endParaRPr lang="en">
              <a:solidFill>
                <a:schemeClr val="dk2"/>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10000"/>
            <a:ext cx="8520600" cy="607800"/>
          </a:xfrm>
          <a:prstGeom prst="rect">
            <a:avLst/>
          </a:prstGeom>
          <a:noFill/>
          <a:ln>
            <a:noFill/>
          </a:ln>
        </p:spPr>
        <p:txBody>
          <a:bodyPr lIns="91425" tIns="91425" rIns="91425" bIns="91425" anchor="t" anchorCtr="0"/>
          <a:lstStyle>
            <a:lvl1pPr lvl="0">
              <a:spcBef>
                <a:spcPts val="0"/>
              </a:spcBef>
              <a:buClr>
                <a:schemeClr val="dk1"/>
              </a:buClr>
              <a:buSzPct val="100000"/>
              <a:buFont typeface="Roboto"/>
              <a:buNone/>
              <a:defRPr sz="3000">
                <a:solidFill>
                  <a:schemeClr val="dk1"/>
                </a:solidFill>
                <a:latin typeface="Roboto"/>
                <a:ea typeface="Roboto"/>
                <a:cs typeface="Roboto"/>
                <a:sym typeface="Roboto"/>
              </a:defRPr>
            </a:lvl1pPr>
            <a:lvl2pPr lvl="1">
              <a:spcBef>
                <a:spcPts val="0"/>
              </a:spcBef>
              <a:buClr>
                <a:schemeClr val="dk1"/>
              </a:buClr>
              <a:buSzPct val="100000"/>
              <a:buFont typeface="Roboto"/>
              <a:buNone/>
              <a:defRPr sz="3000">
                <a:solidFill>
                  <a:schemeClr val="dk1"/>
                </a:solidFill>
                <a:latin typeface="Roboto"/>
                <a:ea typeface="Roboto"/>
                <a:cs typeface="Roboto"/>
                <a:sym typeface="Roboto"/>
              </a:defRPr>
            </a:lvl2pPr>
            <a:lvl3pPr lvl="2">
              <a:spcBef>
                <a:spcPts val="0"/>
              </a:spcBef>
              <a:buClr>
                <a:schemeClr val="dk1"/>
              </a:buClr>
              <a:buSzPct val="100000"/>
              <a:buFont typeface="Roboto"/>
              <a:buNone/>
              <a:defRPr sz="3000">
                <a:solidFill>
                  <a:schemeClr val="dk1"/>
                </a:solidFill>
                <a:latin typeface="Roboto"/>
                <a:ea typeface="Roboto"/>
                <a:cs typeface="Roboto"/>
                <a:sym typeface="Roboto"/>
              </a:defRPr>
            </a:lvl3pPr>
            <a:lvl4pPr lvl="3">
              <a:spcBef>
                <a:spcPts val="0"/>
              </a:spcBef>
              <a:buClr>
                <a:schemeClr val="dk1"/>
              </a:buClr>
              <a:buSzPct val="100000"/>
              <a:buFont typeface="Roboto"/>
              <a:buNone/>
              <a:defRPr sz="3000">
                <a:solidFill>
                  <a:schemeClr val="dk1"/>
                </a:solidFill>
                <a:latin typeface="Roboto"/>
                <a:ea typeface="Roboto"/>
                <a:cs typeface="Roboto"/>
                <a:sym typeface="Roboto"/>
              </a:defRPr>
            </a:lvl4pPr>
            <a:lvl5pPr lvl="4">
              <a:spcBef>
                <a:spcPts val="0"/>
              </a:spcBef>
              <a:buClr>
                <a:schemeClr val="dk1"/>
              </a:buClr>
              <a:buSzPct val="100000"/>
              <a:buFont typeface="Roboto"/>
              <a:buNone/>
              <a:defRPr sz="3000">
                <a:solidFill>
                  <a:schemeClr val="dk1"/>
                </a:solidFill>
                <a:latin typeface="Roboto"/>
                <a:ea typeface="Roboto"/>
                <a:cs typeface="Roboto"/>
                <a:sym typeface="Roboto"/>
              </a:defRPr>
            </a:lvl5pPr>
            <a:lvl6pPr lvl="5">
              <a:spcBef>
                <a:spcPts val="0"/>
              </a:spcBef>
              <a:buClr>
                <a:schemeClr val="dk1"/>
              </a:buClr>
              <a:buSzPct val="100000"/>
              <a:buFont typeface="Roboto"/>
              <a:buNone/>
              <a:defRPr sz="3000">
                <a:solidFill>
                  <a:schemeClr val="dk1"/>
                </a:solidFill>
                <a:latin typeface="Roboto"/>
                <a:ea typeface="Roboto"/>
                <a:cs typeface="Roboto"/>
                <a:sym typeface="Roboto"/>
              </a:defRPr>
            </a:lvl6pPr>
            <a:lvl7pPr lvl="6">
              <a:spcBef>
                <a:spcPts val="0"/>
              </a:spcBef>
              <a:buClr>
                <a:schemeClr val="dk1"/>
              </a:buClr>
              <a:buSzPct val="100000"/>
              <a:buFont typeface="Roboto"/>
              <a:buNone/>
              <a:defRPr sz="3000">
                <a:solidFill>
                  <a:schemeClr val="dk1"/>
                </a:solidFill>
                <a:latin typeface="Roboto"/>
                <a:ea typeface="Roboto"/>
                <a:cs typeface="Roboto"/>
                <a:sym typeface="Roboto"/>
              </a:defRPr>
            </a:lvl7pPr>
            <a:lvl8pPr lvl="7">
              <a:spcBef>
                <a:spcPts val="0"/>
              </a:spcBef>
              <a:buClr>
                <a:schemeClr val="dk1"/>
              </a:buClr>
              <a:buSzPct val="100000"/>
              <a:buFont typeface="Roboto"/>
              <a:buNone/>
              <a:defRPr sz="3000">
                <a:solidFill>
                  <a:schemeClr val="dk1"/>
                </a:solidFill>
                <a:latin typeface="Roboto"/>
                <a:ea typeface="Roboto"/>
                <a:cs typeface="Roboto"/>
                <a:sym typeface="Roboto"/>
              </a:defRPr>
            </a:lvl8pPr>
            <a:lvl9pPr lvl="8">
              <a:spcBef>
                <a:spcPts val="0"/>
              </a:spcBef>
              <a:buClr>
                <a:schemeClr val="dk1"/>
              </a:buClr>
              <a:buSzPct val="100000"/>
              <a:buFont typeface="Roboto"/>
              <a:buNone/>
              <a:defRPr sz="3000">
                <a:solidFill>
                  <a:schemeClr val="dk1"/>
                </a:solidFill>
                <a:latin typeface="Roboto"/>
                <a:ea typeface="Roboto"/>
                <a:cs typeface="Roboto"/>
                <a:sym typeface="Roboto"/>
              </a:defRPr>
            </a:lvl9pPr>
          </a:lstStyle>
          <a:p>
            <a:endParaRPr/>
          </a:p>
        </p:txBody>
      </p:sp>
      <p:sp>
        <p:nvSpPr>
          <p:cNvPr id="7" name="Shape 7"/>
          <p:cNvSpPr txBox="1">
            <a:spLocks noGrp="1"/>
          </p:cNvSpPr>
          <p:nvPr>
            <p:ph type="body" idx="1"/>
          </p:nvPr>
        </p:nvSpPr>
        <p:spPr>
          <a:xfrm>
            <a:off x="311700" y="1229875"/>
            <a:ext cx="8520600" cy="3339000"/>
          </a:xfrm>
          <a:prstGeom prst="rect">
            <a:avLst/>
          </a:prstGeom>
          <a:noFill/>
          <a:ln>
            <a:noFill/>
          </a:ln>
        </p:spPr>
        <p:txBody>
          <a:bodyPr lIns="91425" tIns="91425" rIns="91425" bIns="91425" anchor="t" anchorCtr="0"/>
          <a:lstStyle>
            <a:lvl1pPr lvl="0">
              <a:lnSpc>
                <a:spcPct val="115000"/>
              </a:lnSpc>
              <a:spcBef>
                <a:spcPts val="0"/>
              </a:spcBef>
              <a:spcAft>
                <a:spcPts val="1600"/>
              </a:spcAft>
              <a:buClr>
                <a:schemeClr val="dk2"/>
              </a:buClr>
              <a:buSzPct val="100000"/>
              <a:buFont typeface="Roboto"/>
              <a:defRPr sz="1800">
                <a:solidFill>
                  <a:schemeClr val="dk2"/>
                </a:solidFill>
                <a:latin typeface="Roboto"/>
                <a:ea typeface="Roboto"/>
                <a:cs typeface="Roboto"/>
                <a:sym typeface="Roboto"/>
              </a:defRPr>
            </a:lvl1pPr>
            <a:lvl2pPr lvl="1">
              <a:lnSpc>
                <a:spcPct val="115000"/>
              </a:lnSpc>
              <a:spcBef>
                <a:spcPts val="0"/>
              </a:spcBef>
              <a:spcAft>
                <a:spcPts val="1600"/>
              </a:spcAft>
              <a:buClr>
                <a:schemeClr val="dk2"/>
              </a:buClr>
              <a:buFont typeface="Roboto"/>
              <a:defRPr>
                <a:solidFill>
                  <a:schemeClr val="dk2"/>
                </a:solidFill>
                <a:latin typeface="Roboto"/>
                <a:ea typeface="Roboto"/>
                <a:cs typeface="Roboto"/>
                <a:sym typeface="Roboto"/>
              </a:defRPr>
            </a:lvl2pPr>
            <a:lvl3pPr lvl="2">
              <a:lnSpc>
                <a:spcPct val="115000"/>
              </a:lnSpc>
              <a:spcBef>
                <a:spcPts val="0"/>
              </a:spcBef>
              <a:spcAft>
                <a:spcPts val="1600"/>
              </a:spcAft>
              <a:buClr>
                <a:schemeClr val="dk2"/>
              </a:buClr>
              <a:buFont typeface="Roboto"/>
              <a:defRPr>
                <a:solidFill>
                  <a:schemeClr val="dk2"/>
                </a:solidFill>
                <a:latin typeface="Roboto"/>
                <a:ea typeface="Roboto"/>
                <a:cs typeface="Roboto"/>
                <a:sym typeface="Roboto"/>
              </a:defRPr>
            </a:lvl3pPr>
            <a:lvl4pPr lvl="3">
              <a:lnSpc>
                <a:spcPct val="115000"/>
              </a:lnSpc>
              <a:spcBef>
                <a:spcPts val="0"/>
              </a:spcBef>
              <a:spcAft>
                <a:spcPts val="1600"/>
              </a:spcAft>
              <a:buClr>
                <a:schemeClr val="dk2"/>
              </a:buClr>
              <a:buFont typeface="Roboto"/>
              <a:defRPr>
                <a:solidFill>
                  <a:schemeClr val="dk2"/>
                </a:solidFill>
                <a:latin typeface="Roboto"/>
                <a:ea typeface="Roboto"/>
                <a:cs typeface="Roboto"/>
                <a:sym typeface="Roboto"/>
              </a:defRPr>
            </a:lvl4pPr>
            <a:lvl5pPr lvl="4">
              <a:lnSpc>
                <a:spcPct val="115000"/>
              </a:lnSpc>
              <a:spcBef>
                <a:spcPts val="0"/>
              </a:spcBef>
              <a:spcAft>
                <a:spcPts val="1600"/>
              </a:spcAft>
              <a:buClr>
                <a:schemeClr val="dk2"/>
              </a:buClr>
              <a:buFont typeface="Roboto"/>
              <a:defRPr>
                <a:solidFill>
                  <a:schemeClr val="dk2"/>
                </a:solidFill>
                <a:latin typeface="Roboto"/>
                <a:ea typeface="Roboto"/>
                <a:cs typeface="Roboto"/>
                <a:sym typeface="Roboto"/>
              </a:defRPr>
            </a:lvl5pPr>
            <a:lvl6pPr lvl="5">
              <a:lnSpc>
                <a:spcPct val="115000"/>
              </a:lnSpc>
              <a:spcBef>
                <a:spcPts val="0"/>
              </a:spcBef>
              <a:spcAft>
                <a:spcPts val="1600"/>
              </a:spcAft>
              <a:buClr>
                <a:schemeClr val="dk2"/>
              </a:buClr>
              <a:buFont typeface="Roboto"/>
              <a:defRPr>
                <a:solidFill>
                  <a:schemeClr val="dk2"/>
                </a:solidFill>
                <a:latin typeface="Roboto"/>
                <a:ea typeface="Roboto"/>
                <a:cs typeface="Roboto"/>
                <a:sym typeface="Roboto"/>
              </a:defRPr>
            </a:lvl6pPr>
            <a:lvl7pPr lvl="6">
              <a:lnSpc>
                <a:spcPct val="115000"/>
              </a:lnSpc>
              <a:spcBef>
                <a:spcPts val="0"/>
              </a:spcBef>
              <a:spcAft>
                <a:spcPts val="1600"/>
              </a:spcAft>
              <a:buClr>
                <a:schemeClr val="dk2"/>
              </a:buClr>
              <a:buFont typeface="Roboto"/>
              <a:defRPr>
                <a:solidFill>
                  <a:schemeClr val="dk2"/>
                </a:solidFill>
                <a:latin typeface="Roboto"/>
                <a:ea typeface="Roboto"/>
                <a:cs typeface="Roboto"/>
                <a:sym typeface="Roboto"/>
              </a:defRPr>
            </a:lvl7pPr>
            <a:lvl8pPr lvl="7">
              <a:lnSpc>
                <a:spcPct val="115000"/>
              </a:lnSpc>
              <a:spcBef>
                <a:spcPts val="0"/>
              </a:spcBef>
              <a:spcAft>
                <a:spcPts val="1600"/>
              </a:spcAft>
              <a:buClr>
                <a:schemeClr val="dk2"/>
              </a:buClr>
              <a:buFont typeface="Roboto"/>
              <a:defRPr>
                <a:solidFill>
                  <a:schemeClr val="dk2"/>
                </a:solidFill>
                <a:latin typeface="Roboto"/>
                <a:ea typeface="Roboto"/>
                <a:cs typeface="Roboto"/>
                <a:sym typeface="Roboto"/>
              </a:defRPr>
            </a:lvl8pPr>
            <a:lvl9pPr lvl="8">
              <a:lnSpc>
                <a:spcPct val="115000"/>
              </a:lnSpc>
              <a:spcBef>
                <a:spcPts val="0"/>
              </a:spcBef>
              <a:spcAft>
                <a:spcPts val="1600"/>
              </a:spcAft>
              <a:buClr>
                <a:schemeClr val="dk2"/>
              </a:buClr>
              <a:buFont typeface="Roboto"/>
              <a:defRPr>
                <a:solidFill>
                  <a:schemeClr val="dk2"/>
                </a:solidFill>
                <a:latin typeface="Roboto"/>
                <a:ea typeface="Roboto"/>
                <a:cs typeface="Roboto"/>
                <a:sym typeface="Roboto"/>
              </a:defRPr>
            </a:lvl9pPr>
          </a:lstStyle>
          <a:p>
            <a:endParaRPr/>
          </a:p>
        </p:txBody>
      </p:sp>
      <p:sp>
        <p:nvSpPr>
          <p:cNvPr id="8" name="Shape 8"/>
          <p:cNvSpPr txBox="1">
            <a:spLocks noGrp="1"/>
          </p:cNvSpPr>
          <p:nvPr>
            <p:ph type="sldNum" idx="12"/>
          </p:nvPr>
        </p:nvSpPr>
        <p:spPr>
          <a:xfrm>
            <a:off x="8460431" y="4651190"/>
            <a:ext cx="548700" cy="393600"/>
          </a:xfrm>
          <a:prstGeom prst="rect">
            <a:avLst/>
          </a:prstGeom>
          <a:noFill/>
          <a:ln>
            <a:noFill/>
          </a:ln>
        </p:spPr>
        <p:txBody>
          <a:bodyPr lIns="91425" tIns="91425" rIns="91425" bIns="91425" anchor="ctr" anchorCtr="0">
            <a:noAutofit/>
          </a:bodyPr>
          <a:lstStyle/>
          <a:p>
            <a:pPr lvl="0" algn="r">
              <a:spcBef>
                <a:spcPts val="0"/>
              </a:spcBef>
              <a:buNone/>
            </a:pPr>
            <a:fld id="{00000000-1234-1234-1234-123412341234}" type="slidenum">
              <a:rPr lang="en" sz="1000">
                <a:solidFill>
                  <a:schemeClr val="lt1"/>
                </a:solidFill>
                <a:latin typeface="Roboto"/>
                <a:ea typeface="Roboto"/>
                <a:cs typeface="Roboto"/>
                <a:sym typeface="Roboto"/>
              </a:rPr>
              <a:t>‹#›</a:t>
            </a:fld>
            <a:endParaRPr lang="en" sz="1000">
              <a:solidFill>
                <a:schemeClr val="lt1"/>
              </a:solidFill>
              <a:latin typeface="Roboto"/>
              <a:ea typeface="Roboto"/>
              <a:cs typeface="Roboto"/>
              <a:sym typeface="Roboto"/>
            </a:endParaRPr>
          </a:p>
        </p:txBody>
      </p:sp>
    </p:spTree>
  </p:cSld>
  <p:clrMap bg1="lt1" tx1="dk1" bg2="dk2" tx2="lt2" accent1="accent1" accent2="accent2" accent3="accent3" accent4="accent4" accent5="accent5" accent6="accent6" hlink="hlink" folHlink="folHlink"/>
  <p:sldLayoutIdLst>
    <p:sldLayoutId id="2147483649"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60" r:id="rId10"/>
    <p:sldLayoutId id="214748366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8" Type="http://schemas.openxmlformats.org/officeDocument/2006/relationships/image" Target="../media/image3.png"/><Relationship Id="rId13" Type="http://schemas.openxmlformats.org/officeDocument/2006/relationships/image" Target="../media/image6.png"/><Relationship Id="rId3" Type="http://schemas.openxmlformats.org/officeDocument/2006/relationships/hyperlink" Target="https://twitter.com/pentametron" TargetMode="External"/><Relationship Id="rId7" Type="http://schemas.openxmlformats.org/officeDocument/2006/relationships/hyperlink" Target="https://twitter.com/wizardgenerator" TargetMode="External"/><Relationship Id="rId12" Type="http://schemas.openxmlformats.org/officeDocument/2006/relationships/hyperlink" Target="https://twitter.com/Rage_and_War" TargetMode="External"/><Relationship Id="rId2" Type="http://schemas.openxmlformats.org/officeDocument/2006/relationships/notesSlide" Target="../notesSlides/notesSlide2.xml"/><Relationship Id="rId1" Type="http://schemas.openxmlformats.org/officeDocument/2006/relationships/slideLayout" Target="../slideLayouts/slideLayout11.xml"/><Relationship Id="rId6" Type="http://schemas.openxmlformats.org/officeDocument/2006/relationships/image" Target="../media/image2.png"/><Relationship Id="rId11" Type="http://schemas.openxmlformats.org/officeDocument/2006/relationships/image" Target="../media/image5.png"/><Relationship Id="rId5" Type="http://schemas.openxmlformats.org/officeDocument/2006/relationships/hyperlink" Target="https://twitter.com/colorschemez" TargetMode="External"/><Relationship Id="rId15" Type="http://schemas.openxmlformats.org/officeDocument/2006/relationships/image" Target="../media/image8.png"/><Relationship Id="rId10" Type="http://schemas.openxmlformats.org/officeDocument/2006/relationships/image" Target="../media/image4.png"/><Relationship Id="rId4" Type="http://schemas.openxmlformats.org/officeDocument/2006/relationships/image" Target="../media/image1.png"/><Relationship Id="rId9" Type="http://schemas.openxmlformats.org/officeDocument/2006/relationships/hyperlink" Target="http://ec2-34-208-156-11.us-west-2.compute.amazonaws.com/" TargetMode="External"/><Relationship Id="rId14"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hyperlink" Target="https://botwiki.org/bots/twitterbots/" TargetMode="External"/><Relationship Id="rId2" Type="http://schemas.openxmlformats.org/officeDocument/2006/relationships/notesSlide" Target="../notesSlides/notesSlide3.xml"/><Relationship Id="rId1" Type="http://schemas.openxmlformats.org/officeDocument/2006/relationships/slideLayout" Target="../slideLayouts/slideLayout11.xml"/><Relationship Id="rId4" Type="http://schemas.openxmlformats.org/officeDocument/2006/relationships/hyperlink" Target="https://twitter.com/botALLY/lists/omnibots/members"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1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Shape 85"/>
          <p:cNvSpPr txBox="1">
            <a:spLocks noGrp="1"/>
          </p:cNvSpPr>
          <p:nvPr>
            <p:ph type="ctrTitle"/>
          </p:nvPr>
        </p:nvSpPr>
        <p:spPr>
          <a:xfrm>
            <a:off x="598100" y="1775222"/>
            <a:ext cx="8222100" cy="838800"/>
          </a:xfrm>
          <a:prstGeom prst="rect">
            <a:avLst/>
          </a:prstGeom>
        </p:spPr>
        <p:txBody>
          <a:bodyPr lIns="91425" tIns="91425" rIns="91425" bIns="91425" anchor="b" anchorCtr="0">
            <a:noAutofit/>
          </a:bodyPr>
          <a:lstStyle/>
          <a:p>
            <a:pPr lvl="0">
              <a:spcBef>
                <a:spcPts val="0"/>
              </a:spcBef>
              <a:buNone/>
            </a:pPr>
            <a:r>
              <a:rPr lang="en"/>
              <a:t>Twitter Bot Detection</a:t>
            </a:r>
          </a:p>
        </p:txBody>
      </p:sp>
      <p:sp>
        <p:nvSpPr>
          <p:cNvPr id="86" name="Shape 86"/>
          <p:cNvSpPr txBox="1">
            <a:spLocks noGrp="1"/>
          </p:cNvSpPr>
          <p:nvPr>
            <p:ph type="subTitle" idx="1"/>
          </p:nvPr>
        </p:nvSpPr>
        <p:spPr>
          <a:xfrm>
            <a:off x="598088" y="2715912"/>
            <a:ext cx="8222100" cy="432900"/>
          </a:xfrm>
          <a:prstGeom prst="rect">
            <a:avLst/>
          </a:prstGeom>
        </p:spPr>
        <p:txBody>
          <a:bodyPr lIns="91425" tIns="91425" rIns="91425" bIns="91425" anchor="t" anchorCtr="0">
            <a:noAutofit/>
          </a:bodyPr>
          <a:lstStyle/>
          <a:p>
            <a:pPr lvl="0">
              <a:spcBef>
                <a:spcPts val="0"/>
              </a:spcBef>
              <a:buNone/>
            </a:pPr>
            <a:r>
              <a:rPr lang="en"/>
              <a:t>Eldin Šahbaz, Raymond Hu, Omer Winrauke, Josiah MacDonald</a:t>
            </a:r>
          </a:p>
        </p:txBody>
      </p:sp>
    </p:spTree>
    <p:extLst>
      <p:ext uri="{BB962C8B-B14F-4D97-AF65-F5344CB8AC3E}">
        <p14:creationId xmlns:p14="http://schemas.microsoft.com/office/powerpoint/2010/main" val="17307647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Shape 154"/>
          <p:cNvSpPr txBox="1">
            <a:spLocks noGrp="1"/>
          </p:cNvSpPr>
          <p:nvPr>
            <p:ph type="title"/>
          </p:nvPr>
        </p:nvSpPr>
        <p:spPr>
          <a:xfrm>
            <a:off x="311700" y="410000"/>
            <a:ext cx="8520600" cy="607800"/>
          </a:xfrm>
          <a:prstGeom prst="rect">
            <a:avLst/>
          </a:prstGeom>
        </p:spPr>
        <p:txBody>
          <a:bodyPr lIns="91425" tIns="91425" rIns="91425" bIns="91425" anchor="t" anchorCtr="0">
            <a:noAutofit/>
          </a:bodyPr>
          <a:lstStyle/>
          <a:p>
            <a:pPr lvl="0">
              <a:spcBef>
                <a:spcPts val="0"/>
              </a:spcBef>
              <a:buNone/>
            </a:pPr>
            <a:r>
              <a:rPr lang="en"/>
              <a:t>Future Work</a:t>
            </a:r>
          </a:p>
        </p:txBody>
      </p:sp>
      <p:sp>
        <p:nvSpPr>
          <p:cNvPr id="155" name="Shape 155"/>
          <p:cNvSpPr txBox="1">
            <a:spLocks noGrp="1"/>
          </p:cNvSpPr>
          <p:nvPr>
            <p:ph type="body" idx="1"/>
          </p:nvPr>
        </p:nvSpPr>
        <p:spPr>
          <a:xfrm>
            <a:off x="311700" y="1158854"/>
            <a:ext cx="8520600" cy="3339000"/>
          </a:xfrm>
          <a:prstGeom prst="rect">
            <a:avLst/>
          </a:prstGeom>
        </p:spPr>
        <p:txBody>
          <a:bodyPr lIns="91425" tIns="91425" rIns="91425" bIns="91425" anchor="t" anchorCtr="0">
            <a:noAutofit/>
          </a:bodyPr>
          <a:lstStyle/>
          <a:p>
            <a:pPr marL="514350" lvl="0" indent="-285750" rtl="0">
              <a:lnSpc>
                <a:spcPct val="100000"/>
              </a:lnSpc>
              <a:spcBef>
                <a:spcPts val="0"/>
              </a:spcBef>
              <a:spcAft>
                <a:spcPts val="600"/>
              </a:spcAft>
              <a:buFont typeface="Arial" panose="020B0604020202020204" pitchFamily="34" charset="0"/>
              <a:buChar char="•"/>
            </a:pPr>
            <a:r>
              <a:rPr lang="en" dirty="0"/>
              <a:t>Incorporating text data</a:t>
            </a:r>
          </a:p>
          <a:p>
            <a:pPr marL="514350" lvl="0" indent="-285750" rtl="0">
              <a:lnSpc>
                <a:spcPct val="100000"/>
              </a:lnSpc>
              <a:spcBef>
                <a:spcPts val="0"/>
              </a:spcBef>
              <a:spcAft>
                <a:spcPts val="600"/>
              </a:spcAft>
              <a:buFont typeface="Arial" panose="020B0604020202020204" pitchFamily="34" charset="0"/>
              <a:buChar char="•"/>
            </a:pPr>
            <a:r>
              <a:rPr lang="en" dirty="0"/>
              <a:t>Finding more and better quality data</a:t>
            </a:r>
          </a:p>
          <a:p>
            <a:pPr marL="914400" lvl="1" indent="-342900" rtl="0">
              <a:lnSpc>
                <a:spcPct val="100000"/>
              </a:lnSpc>
              <a:spcBef>
                <a:spcPts val="0"/>
              </a:spcBef>
              <a:spcAft>
                <a:spcPts val="600"/>
              </a:spcAft>
              <a:buSzPct val="100000"/>
              <a:buFont typeface="Arial" panose="020B0604020202020204" pitchFamily="34" charset="0"/>
              <a:buChar char="•"/>
            </a:pPr>
            <a:r>
              <a:rPr lang="en" sz="1800" dirty="0"/>
              <a:t>More representative of the general public</a:t>
            </a:r>
          </a:p>
          <a:p>
            <a:pPr marL="514350" lvl="0" indent="-285750" rtl="0">
              <a:lnSpc>
                <a:spcPct val="100000"/>
              </a:lnSpc>
              <a:spcBef>
                <a:spcPts val="0"/>
              </a:spcBef>
              <a:spcAft>
                <a:spcPts val="600"/>
              </a:spcAft>
              <a:buFont typeface="Arial" panose="020B0604020202020204" pitchFamily="34" charset="0"/>
              <a:buChar char="•"/>
            </a:pPr>
            <a:r>
              <a:rPr lang="en" dirty="0"/>
              <a:t>Test our methods on multiple data sets</a:t>
            </a:r>
          </a:p>
          <a:p>
            <a:pPr marL="514350" lvl="0" indent="-285750" rtl="0">
              <a:lnSpc>
                <a:spcPct val="100000"/>
              </a:lnSpc>
              <a:spcBef>
                <a:spcPts val="0"/>
              </a:spcBef>
              <a:spcAft>
                <a:spcPts val="600"/>
              </a:spcAft>
              <a:buFont typeface="Arial" panose="020B0604020202020204" pitchFamily="34" charset="0"/>
              <a:buChar char="•"/>
            </a:pPr>
            <a:r>
              <a:rPr lang="en" dirty="0"/>
              <a:t>Tweet randomness</a:t>
            </a:r>
          </a:p>
          <a:p>
            <a:pPr marL="514350" lvl="0" indent="-285750" rtl="0">
              <a:lnSpc>
                <a:spcPct val="100000"/>
              </a:lnSpc>
              <a:spcBef>
                <a:spcPts val="0"/>
              </a:spcBef>
              <a:spcAft>
                <a:spcPts val="600"/>
              </a:spcAft>
              <a:buFont typeface="Arial" panose="020B0604020202020204" pitchFamily="34" charset="0"/>
              <a:buChar char="•"/>
            </a:pPr>
            <a:r>
              <a:rPr lang="en" dirty="0"/>
              <a:t>Include media</a:t>
            </a:r>
          </a:p>
          <a:p>
            <a:pPr marL="514350" lvl="0" indent="-285750" rtl="0">
              <a:lnSpc>
                <a:spcPct val="100000"/>
              </a:lnSpc>
              <a:spcBef>
                <a:spcPts val="0"/>
              </a:spcBef>
              <a:spcAft>
                <a:spcPts val="600"/>
              </a:spcAft>
              <a:buFont typeface="Arial" panose="020B0604020202020204" pitchFamily="34" charset="0"/>
              <a:buChar char="•"/>
            </a:pPr>
            <a:r>
              <a:rPr lang="en" dirty="0"/>
              <a:t>Crawl Network</a:t>
            </a:r>
          </a:p>
          <a:p>
            <a:pPr marL="514350" lvl="0" indent="-285750" rtl="0">
              <a:lnSpc>
                <a:spcPct val="100000"/>
              </a:lnSpc>
              <a:spcBef>
                <a:spcPts val="0"/>
              </a:spcBef>
              <a:spcAft>
                <a:spcPts val="600"/>
              </a:spcAft>
              <a:buFont typeface="Arial" panose="020B0604020202020204" pitchFamily="34" charset="0"/>
              <a:buChar char="•"/>
            </a:pPr>
            <a:r>
              <a:rPr lang="en" dirty="0"/>
              <a:t>Spend more time analyzing features and effects on results</a:t>
            </a:r>
          </a:p>
          <a:p>
            <a:pPr marL="914400" lvl="1" indent="-342900" rtl="0">
              <a:lnSpc>
                <a:spcPct val="100000"/>
              </a:lnSpc>
              <a:spcBef>
                <a:spcPts val="0"/>
              </a:spcBef>
              <a:spcAft>
                <a:spcPts val="600"/>
              </a:spcAft>
              <a:buSzPct val="100000"/>
              <a:buFont typeface="Arial" panose="020B0604020202020204" pitchFamily="34" charset="0"/>
              <a:buChar char="•"/>
            </a:pPr>
            <a:r>
              <a:rPr lang="en" sz="1800" dirty="0"/>
              <a:t>Use PCA/information gain to help select features</a:t>
            </a:r>
          </a:p>
          <a:p>
            <a:pPr marL="457200" lvl="0" indent="-342900" rtl="0">
              <a:lnSpc>
                <a:spcPct val="100000"/>
              </a:lnSpc>
              <a:spcBef>
                <a:spcPts val="0"/>
              </a:spcBef>
              <a:spcAft>
                <a:spcPts val="600"/>
              </a:spcAft>
              <a:buSzPct val="100000"/>
              <a:buFont typeface="Arial" panose="020B0604020202020204" pitchFamily="34" charset="0"/>
              <a:buChar char="•"/>
            </a:pPr>
            <a:r>
              <a:rPr lang="en" dirty="0"/>
              <a:t>Deep Learning</a:t>
            </a:r>
          </a:p>
          <a:p>
            <a:pPr lvl="0">
              <a:spcBef>
                <a:spcPts val="0"/>
              </a:spcBef>
              <a:buNone/>
            </a:pPr>
            <a:endParaRPr dirty="0"/>
          </a:p>
        </p:txBody>
      </p:sp>
    </p:spTree>
    <p:extLst>
      <p:ext uri="{BB962C8B-B14F-4D97-AF65-F5344CB8AC3E}">
        <p14:creationId xmlns:p14="http://schemas.microsoft.com/office/powerpoint/2010/main" val="31102893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pic>
        <p:nvPicPr>
          <p:cNvPr id="91" name="Shape 91">
            <a:hlinkClick r:id="rId3"/>
          </p:cNvPr>
          <p:cNvPicPr preferRelativeResize="0"/>
          <p:nvPr/>
        </p:nvPicPr>
        <p:blipFill>
          <a:blip r:embed="rId4">
            <a:alphaModFix/>
          </a:blip>
          <a:stretch>
            <a:fillRect/>
          </a:stretch>
        </p:blipFill>
        <p:spPr>
          <a:xfrm>
            <a:off x="2539100" y="744675"/>
            <a:ext cx="2105176" cy="1087649"/>
          </a:xfrm>
          <a:prstGeom prst="rect">
            <a:avLst/>
          </a:prstGeom>
          <a:noFill/>
          <a:ln>
            <a:noFill/>
          </a:ln>
        </p:spPr>
      </p:pic>
      <p:pic>
        <p:nvPicPr>
          <p:cNvPr id="92" name="Shape 92">
            <a:hlinkClick r:id="rId5"/>
          </p:cNvPr>
          <p:cNvPicPr preferRelativeResize="0"/>
          <p:nvPr/>
        </p:nvPicPr>
        <p:blipFill>
          <a:blip r:embed="rId6">
            <a:alphaModFix/>
          </a:blip>
          <a:stretch>
            <a:fillRect/>
          </a:stretch>
        </p:blipFill>
        <p:spPr>
          <a:xfrm>
            <a:off x="4644275" y="744674"/>
            <a:ext cx="2105172" cy="1087650"/>
          </a:xfrm>
          <a:prstGeom prst="rect">
            <a:avLst/>
          </a:prstGeom>
          <a:noFill/>
          <a:ln>
            <a:noFill/>
          </a:ln>
        </p:spPr>
      </p:pic>
      <p:pic>
        <p:nvPicPr>
          <p:cNvPr id="93" name="Shape 93">
            <a:hlinkClick r:id="rId7"/>
          </p:cNvPr>
          <p:cNvPicPr preferRelativeResize="0"/>
          <p:nvPr/>
        </p:nvPicPr>
        <p:blipFill>
          <a:blip r:embed="rId8">
            <a:alphaModFix/>
          </a:blip>
          <a:stretch>
            <a:fillRect/>
          </a:stretch>
        </p:blipFill>
        <p:spPr>
          <a:xfrm>
            <a:off x="3574887" y="1840399"/>
            <a:ext cx="2234929" cy="1157901"/>
          </a:xfrm>
          <a:prstGeom prst="rect">
            <a:avLst/>
          </a:prstGeom>
          <a:noFill/>
          <a:ln>
            <a:noFill/>
          </a:ln>
        </p:spPr>
      </p:pic>
      <p:sp>
        <p:nvSpPr>
          <p:cNvPr id="94" name="Shape 94"/>
          <p:cNvSpPr txBox="1">
            <a:spLocks noGrp="1"/>
          </p:cNvSpPr>
          <p:nvPr>
            <p:ph type="ctrTitle" idx="4294967295"/>
          </p:nvPr>
        </p:nvSpPr>
        <p:spPr>
          <a:xfrm>
            <a:off x="-27875" y="3194900"/>
            <a:ext cx="9144000" cy="759300"/>
          </a:xfrm>
          <a:prstGeom prst="rect">
            <a:avLst/>
          </a:prstGeom>
        </p:spPr>
        <p:txBody>
          <a:bodyPr lIns="91425" tIns="91425" rIns="91425" bIns="91425" anchor="t" anchorCtr="0">
            <a:noAutofit/>
          </a:bodyPr>
          <a:lstStyle/>
          <a:p>
            <a:pPr lvl="0" algn="ctr" rtl="0">
              <a:spcBef>
                <a:spcPts val="0"/>
              </a:spcBef>
              <a:buNone/>
            </a:pPr>
            <a:r>
              <a:rPr lang="en" u="sng">
                <a:solidFill>
                  <a:schemeClr val="hlink"/>
                </a:solidFill>
                <a:hlinkClick r:id="rId9"/>
              </a:rPr>
              <a:t>Twitter Bot Detector</a:t>
            </a:r>
          </a:p>
        </p:txBody>
      </p:sp>
      <p:pic>
        <p:nvPicPr>
          <p:cNvPr id="95" name="Shape 95"/>
          <p:cNvPicPr preferRelativeResize="0"/>
          <p:nvPr/>
        </p:nvPicPr>
        <p:blipFill rotWithShape="1">
          <a:blip r:embed="rId10">
            <a:alphaModFix/>
          </a:blip>
          <a:srcRect l="11252" t="8997" r="5883" b="10383"/>
          <a:stretch/>
        </p:blipFill>
        <p:spPr>
          <a:xfrm>
            <a:off x="0" y="0"/>
            <a:ext cx="9143999" cy="759299"/>
          </a:xfrm>
          <a:prstGeom prst="rect">
            <a:avLst/>
          </a:prstGeom>
          <a:noFill/>
          <a:ln>
            <a:noFill/>
          </a:ln>
        </p:spPr>
      </p:pic>
      <p:pic>
        <p:nvPicPr>
          <p:cNvPr id="96" name="Shape 96"/>
          <p:cNvPicPr preferRelativeResize="0"/>
          <p:nvPr/>
        </p:nvPicPr>
        <p:blipFill>
          <a:blip r:embed="rId11">
            <a:alphaModFix/>
          </a:blip>
          <a:stretch>
            <a:fillRect/>
          </a:stretch>
        </p:blipFill>
        <p:spPr>
          <a:xfrm>
            <a:off x="7038825" y="750625"/>
            <a:ext cx="2105174" cy="1157900"/>
          </a:xfrm>
          <a:prstGeom prst="rect">
            <a:avLst/>
          </a:prstGeom>
          <a:noFill/>
          <a:ln>
            <a:noFill/>
          </a:ln>
        </p:spPr>
      </p:pic>
      <p:sp>
        <p:nvSpPr>
          <p:cNvPr id="97" name="Shape 97"/>
          <p:cNvSpPr txBox="1"/>
          <p:nvPr/>
        </p:nvSpPr>
        <p:spPr>
          <a:xfrm>
            <a:off x="75" y="0"/>
            <a:ext cx="9144000" cy="759300"/>
          </a:xfrm>
          <a:prstGeom prst="rect">
            <a:avLst/>
          </a:prstGeom>
          <a:noFill/>
          <a:ln>
            <a:noFill/>
          </a:ln>
        </p:spPr>
        <p:txBody>
          <a:bodyPr lIns="91425" tIns="91425" rIns="91425" bIns="91425" anchor="t" anchorCtr="0">
            <a:noAutofit/>
          </a:bodyPr>
          <a:lstStyle/>
          <a:p>
            <a:pPr lvl="0" algn="ctr" rtl="0">
              <a:spcBef>
                <a:spcPts val="0"/>
              </a:spcBef>
              <a:buNone/>
            </a:pPr>
            <a:endParaRPr sz="1800" b="1">
              <a:latin typeface="Roboto"/>
              <a:ea typeface="Roboto"/>
              <a:cs typeface="Roboto"/>
              <a:sym typeface="Roboto"/>
            </a:endParaRPr>
          </a:p>
          <a:p>
            <a:pPr lvl="0" algn="ctr" rtl="0">
              <a:spcBef>
                <a:spcPts val="0"/>
              </a:spcBef>
              <a:buNone/>
            </a:pPr>
            <a:r>
              <a:rPr lang="en" sz="1800" b="1">
                <a:latin typeface="Roboto"/>
                <a:ea typeface="Roboto"/>
                <a:cs typeface="Roboto"/>
                <a:sym typeface="Roboto"/>
              </a:rPr>
              <a:t>High							Medium							Low</a:t>
            </a:r>
          </a:p>
        </p:txBody>
      </p:sp>
      <p:pic>
        <p:nvPicPr>
          <p:cNvPr id="98" name="Shape 98">
            <a:hlinkClick r:id="rId12"/>
          </p:cNvPr>
          <p:cNvPicPr preferRelativeResize="0"/>
          <p:nvPr/>
        </p:nvPicPr>
        <p:blipFill>
          <a:blip r:embed="rId13">
            <a:alphaModFix/>
          </a:blip>
          <a:stretch>
            <a:fillRect/>
          </a:stretch>
        </p:blipFill>
        <p:spPr>
          <a:xfrm>
            <a:off x="0" y="785750"/>
            <a:ext cx="2105173" cy="1157899"/>
          </a:xfrm>
          <a:prstGeom prst="rect">
            <a:avLst/>
          </a:prstGeom>
          <a:noFill/>
          <a:ln>
            <a:noFill/>
          </a:ln>
        </p:spPr>
      </p:pic>
      <p:pic>
        <p:nvPicPr>
          <p:cNvPr id="99" name="Shape 99"/>
          <p:cNvPicPr preferRelativeResize="0"/>
          <p:nvPr/>
        </p:nvPicPr>
        <p:blipFill>
          <a:blip r:embed="rId14">
            <a:alphaModFix/>
          </a:blip>
          <a:stretch>
            <a:fillRect/>
          </a:stretch>
        </p:blipFill>
        <p:spPr>
          <a:xfrm>
            <a:off x="74" y="3801800"/>
            <a:ext cx="4468549" cy="1341699"/>
          </a:xfrm>
          <a:prstGeom prst="rect">
            <a:avLst/>
          </a:prstGeom>
          <a:noFill/>
          <a:ln>
            <a:noFill/>
          </a:ln>
        </p:spPr>
      </p:pic>
      <p:pic>
        <p:nvPicPr>
          <p:cNvPr id="100" name="Shape 100"/>
          <p:cNvPicPr preferRelativeResize="0"/>
          <p:nvPr/>
        </p:nvPicPr>
        <p:blipFill>
          <a:blip r:embed="rId15">
            <a:alphaModFix/>
          </a:blip>
          <a:stretch>
            <a:fillRect/>
          </a:stretch>
        </p:blipFill>
        <p:spPr>
          <a:xfrm>
            <a:off x="4468625" y="3801800"/>
            <a:ext cx="4675449" cy="1341699"/>
          </a:xfrm>
          <a:prstGeom prst="rect">
            <a:avLst/>
          </a:prstGeom>
          <a:noFill/>
          <a:ln>
            <a:noFill/>
          </a:ln>
        </p:spPr>
      </p:pic>
    </p:spTree>
    <p:extLst>
      <p:ext uri="{BB962C8B-B14F-4D97-AF65-F5344CB8AC3E}">
        <p14:creationId xmlns:p14="http://schemas.microsoft.com/office/powerpoint/2010/main" val="30229397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Shape 105"/>
          <p:cNvSpPr txBox="1">
            <a:spLocks noGrp="1"/>
          </p:cNvSpPr>
          <p:nvPr>
            <p:ph type="title"/>
          </p:nvPr>
        </p:nvSpPr>
        <p:spPr>
          <a:xfrm>
            <a:off x="311700" y="410000"/>
            <a:ext cx="8520600" cy="607800"/>
          </a:xfrm>
          <a:prstGeom prst="rect">
            <a:avLst/>
          </a:prstGeom>
        </p:spPr>
        <p:txBody>
          <a:bodyPr lIns="91425" tIns="91425" rIns="91425" bIns="91425" anchor="t" anchorCtr="0">
            <a:noAutofit/>
          </a:bodyPr>
          <a:lstStyle/>
          <a:p>
            <a:pPr lvl="0" rtl="0">
              <a:spcBef>
                <a:spcPts val="0"/>
              </a:spcBef>
              <a:buNone/>
            </a:pPr>
            <a:r>
              <a:rPr lang="en"/>
              <a:t>Data Collection</a:t>
            </a:r>
          </a:p>
        </p:txBody>
      </p:sp>
      <p:sp>
        <p:nvSpPr>
          <p:cNvPr id="106" name="Shape 106"/>
          <p:cNvSpPr txBox="1">
            <a:spLocks noGrp="1"/>
          </p:cNvSpPr>
          <p:nvPr>
            <p:ph type="body" idx="1"/>
          </p:nvPr>
        </p:nvSpPr>
        <p:spPr>
          <a:xfrm>
            <a:off x="311700" y="1229875"/>
            <a:ext cx="8520600" cy="3339000"/>
          </a:xfrm>
          <a:prstGeom prst="rect">
            <a:avLst/>
          </a:prstGeom>
        </p:spPr>
        <p:txBody>
          <a:bodyPr lIns="91425" tIns="91425" rIns="91425" bIns="91425" anchor="t" anchorCtr="0">
            <a:noAutofit/>
          </a:bodyPr>
          <a:lstStyle/>
          <a:p>
            <a:pPr marL="457200" lvl="0" indent="-228600">
              <a:spcBef>
                <a:spcPts val="0"/>
              </a:spcBef>
            </a:pPr>
            <a:r>
              <a:rPr lang="en" dirty="0"/>
              <a:t>Manually aggregated user profiles from our networks</a:t>
            </a:r>
          </a:p>
          <a:p>
            <a:pPr marL="914400" lvl="1" indent="-342900">
              <a:spcBef>
                <a:spcPts val="0"/>
              </a:spcBef>
              <a:buSzPct val="100000"/>
            </a:pPr>
            <a:r>
              <a:rPr lang="en" sz="1800" dirty="0"/>
              <a:t>Easy to verify real users</a:t>
            </a:r>
          </a:p>
          <a:p>
            <a:pPr marL="457200" lvl="0" indent="-228600">
              <a:spcBef>
                <a:spcPts val="0"/>
              </a:spcBef>
            </a:pPr>
            <a:r>
              <a:rPr lang="en" dirty="0"/>
              <a:t>Manually aggregated bots from various Twitter lists/bot wiki.</a:t>
            </a:r>
          </a:p>
          <a:p>
            <a:pPr marL="914400" lvl="1" indent="-342900" rtl="0">
              <a:spcBef>
                <a:spcPts val="0"/>
              </a:spcBef>
              <a:buSzPct val="100000"/>
            </a:pPr>
            <a:r>
              <a:rPr lang="en" sz="1800" u="sng" dirty="0">
                <a:solidFill>
                  <a:schemeClr val="hlink"/>
                </a:solidFill>
                <a:hlinkClick r:id="rId3"/>
              </a:rPr>
              <a:t>Bot Wiki</a:t>
            </a:r>
          </a:p>
          <a:p>
            <a:pPr marL="914400" lvl="1" indent="-342900">
              <a:spcBef>
                <a:spcPts val="0"/>
              </a:spcBef>
              <a:buSzPct val="100000"/>
            </a:pPr>
            <a:r>
              <a:rPr lang="en" sz="1800" u="sng" dirty="0">
                <a:solidFill>
                  <a:schemeClr val="hlink"/>
                </a:solidFill>
                <a:hlinkClick r:id="rId4"/>
              </a:rPr>
              <a:t>Bot List</a:t>
            </a:r>
          </a:p>
          <a:p>
            <a:pPr marL="457200" lvl="0" indent="-228600" rtl="0">
              <a:spcBef>
                <a:spcPts val="0"/>
              </a:spcBef>
            </a:pPr>
            <a:r>
              <a:rPr lang="en" dirty="0"/>
              <a:t>Harvested profiles and timelines via Twitter API</a:t>
            </a:r>
          </a:p>
        </p:txBody>
      </p:sp>
    </p:spTree>
    <p:extLst>
      <p:ext uri="{BB962C8B-B14F-4D97-AF65-F5344CB8AC3E}">
        <p14:creationId xmlns:p14="http://schemas.microsoft.com/office/powerpoint/2010/main" val="9497525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Shape 111"/>
          <p:cNvSpPr txBox="1">
            <a:spLocks noGrp="1"/>
          </p:cNvSpPr>
          <p:nvPr>
            <p:ph type="title"/>
          </p:nvPr>
        </p:nvSpPr>
        <p:spPr>
          <a:xfrm>
            <a:off x="311700" y="410000"/>
            <a:ext cx="8520600" cy="607800"/>
          </a:xfrm>
          <a:prstGeom prst="rect">
            <a:avLst/>
          </a:prstGeom>
        </p:spPr>
        <p:txBody>
          <a:bodyPr lIns="91425" tIns="91425" rIns="91425" bIns="91425" anchor="t" anchorCtr="0">
            <a:noAutofit/>
          </a:bodyPr>
          <a:lstStyle/>
          <a:p>
            <a:pPr lvl="0" rtl="0">
              <a:spcBef>
                <a:spcPts val="0"/>
              </a:spcBef>
              <a:buNone/>
            </a:pPr>
            <a:r>
              <a:rPr lang="en"/>
              <a:t>Possible Features?</a:t>
            </a:r>
          </a:p>
        </p:txBody>
      </p:sp>
      <p:sp>
        <p:nvSpPr>
          <p:cNvPr id="112" name="Shape 112"/>
          <p:cNvSpPr txBox="1"/>
          <p:nvPr/>
        </p:nvSpPr>
        <p:spPr>
          <a:xfrm>
            <a:off x="311700" y="1152475"/>
            <a:ext cx="4239300" cy="4094228"/>
          </a:xfrm>
          <a:prstGeom prst="rect">
            <a:avLst/>
          </a:prstGeom>
          <a:noFill/>
          <a:ln>
            <a:noFill/>
          </a:ln>
        </p:spPr>
        <p:txBody>
          <a:bodyPr lIns="91425" tIns="91425" rIns="91425" bIns="91425" anchor="t" anchorCtr="0">
            <a:noAutofit/>
          </a:bodyPr>
          <a:lstStyle/>
          <a:p>
            <a:pPr marL="457200" lvl="0" indent="-228600" rtl="0">
              <a:spcBef>
                <a:spcPts val="0"/>
              </a:spcBef>
              <a:spcAft>
                <a:spcPts val="300"/>
              </a:spcAft>
              <a:buClr>
                <a:schemeClr val="dk2"/>
              </a:buClr>
              <a:buFont typeface="Roboto"/>
              <a:buChar char="●"/>
            </a:pPr>
            <a:r>
              <a:rPr lang="en" dirty="0">
                <a:solidFill>
                  <a:schemeClr val="dk2"/>
                </a:solidFill>
                <a:latin typeface="Roboto"/>
                <a:ea typeface="Roboto"/>
                <a:cs typeface="Roboto"/>
                <a:sym typeface="Roboto"/>
              </a:rPr>
              <a:t>follow_request_sent</a:t>
            </a:r>
          </a:p>
          <a:p>
            <a:pPr marL="457200" lvl="0" indent="-228600" rtl="0">
              <a:spcBef>
                <a:spcPts val="0"/>
              </a:spcBef>
              <a:spcAft>
                <a:spcPts val="300"/>
              </a:spcAft>
              <a:buClr>
                <a:schemeClr val="dk2"/>
              </a:buClr>
              <a:buFont typeface="Roboto"/>
              <a:buChar char="●"/>
            </a:pPr>
            <a:r>
              <a:rPr lang="en" dirty="0">
                <a:solidFill>
                  <a:schemeClr val="dk2"/>
                </a:solidFill>
                <a:latin typeface="Roboto"/>
                <a:ea typeface="Roboto"/>
                <a:cs typeface="Roboto"/>
                <a:sym typeface="Roboto"/>
              </a:rPr>
              <a:t>has_extended_profile</a:t>
            </a:r>
          </a:p>
          <a:p>
            <a:pPr marL="457200" lvl="0" indent="-228600" rtl="0">
              <a:spcBef>
                <a:spcPts val="0"/>
              </a:spcBef>
              <a:spcAft>
                <a:spcPts val="300"/>
              </a:spcAft>
              <a:buClr>
                <a:schemeClr val="dk2"/>
              </a:buClr>
              <a:buFont typeface="Roboto"/>
              <a:buChar char="●"/>
            </a:pPr>
            <a:r>
              <a:rPr lang="en" dirty="0">
                <a:solidFill>
                  <a:schemeClr val="dk2"/>
                </a:solidFill>
                <a:latin typeface="Roboto"/>
                <a:ea typeface="Roboto"/>
                <a:cs typeface="Roboto"/>
                <a:sym typeface="Roboto"/>
              </a:rPr>
              <a:t>profile_use_background_image</a:t>
            </a:r>
          </a:p>
          <a:p>
            <a:pPr marL="457200" lvl="0" indent="-228600" rtl="0">
              <a:spcBef>
                <a:spcPts val="0"/>
              </a:spcBef>
              <a:spcAft>
                <a:spcPts val="300"/>
              </a:spcAft>
              <a:buClr>
                <a:schemeClr val="dk2"/>
              </a:buClr>
              <a:buFont typeface="Roboto"/>
              <a:buChar char="●"/>
            </a:pPr>
            <a:r>
              <a:rPr lang="en" dirty="0">
                <a:solidFill>
                  <a:schemeClr val="dk2"/>
                </a:solidFill>
                <a:latin typeface="Roboto"/>
                <a:ea typeface="Roboto"/>
                <a:cs typeface="Roboto"/>
                <a:sym typeface="Roboto"/>
              </a:rPr>
              <a:t>default_profile_image</a:t>
            </a:r>
          </a:p>
          <a:p>
            <a:pPr marL="457200" lvl="0" indent="-228600" rtl="0">
              <a:spcBef>
                <a:spcPts val="0"/>
              </a:spcBef>
              <a:spcAft>
                <a:spcPts val="300"/>
              </a:spcAft>
              <a:buClr>
                <a:schemeClr val="dk2"/>
              </a:buClr>
              <a:buFont typeface="Roboto"/>
              <a:buChar char="●"/>
            </a:pPr>
            <a:r>
              <a:rPr lang="en" dirty="0">
                <a:solidFill>
                  <a:schemeClr val="dk2"/>
                </a:solidFill>
                <a:latin typeface="Roboto"/>
                <a:ea typeface="Roboto"/>
                <a:cs typeface="Roboto"/>
                <a:sym typeface="Roboto"/>
              </a:rPr>
              <a:t>id</a:t>
            </a:r>
          </a:p>
          <a:p>
            <a:pPr marL="457200" lvl="0" indent="-228600" rtl="0">
              <a:spcBef>
                <a:spcPts val="0"/>
              </a:spcBef>
              <a:spcAft>
                <a:spcPts val="300"/>
              </a:spcAft>
              <a:buClr>
                <a:schemeClr val="dk2"/>
              </a:buClr>
              <a:buFont typeface="Roboto"/>
              <a:buChar char="●"/>
            </a:pPr>
            <a:r>
              <a:rPr lang="en" dirty="0">
                <a:solidFill>
                  <a:schemeClr val="dk2"/>
                </a:solidFill>
                <a:latin typeface="Roboto"/>
                <a:ea typeface="Roboto"/>
                <a:cs typeface="Roboto"/>
                <a:sym typeface="Roboto"/>
              </a:rPr>
              <a:t>profile_background_image_url_https</a:t>
            </a:r>
          </a:p>
          <a:p>
            <a:pPr marL="457200" lvl="0" indent="-228600" rtl="0">
              <a:spcBef>
                <a:spcPts val="0"/>
              </a:spcBef>
              <a:spcAft>
                <a:spcPts val="300"/>
              </a:spcAft>
              <a:buClr>
                <a:schemeClr val="dk2"/>
              </a:buClr>
              <a:buFont typeface="Roboto"/>
              <a:buChar char="●"/>
            </a:pPr>
            <a:r>
              <a:rPr lang="en" dirty="0">
                <a:solidFill>
                  <a:schemeClr val="dk2"/>
                </a:solidFill>
                <a:latin typeface="Roboto"/>
                <a:ea typeface="Roboto"/>
                <a:cs typeface="Roboto"/>
                <a:sym typeface="Roboto"/>
              </a:rPr>
              <a:t>verified</a:t>
            </a:r>
          </a:p>
          <a:p>
            <a:pPr marL="457200" lvl="0" indent="-228600" rtl="0">
              <a:spcBef>
                <a:spcPts val="0"/>
              </a:spcBef>
              <a:spcAft>
                <a:spcPts val="300"/>
              </a:spcAft>
              <a:buClr>
                <a:schemeClr val="dk2"/>
              </a:buClr>
              <a:buFont typeface="Roboto"/>
              <a:buChar char="●"/>
            </a:pPr>
            <a:r>
              <a:rPr lang="en" dirty="0">
                <a:solidFill>
                  <a:schemeClr val="dk2"/>
                </a:solidFill>
                <a:latin typeface="Roboto"/>
                <a:ea typeface="Roboto"/>
                <a:cs typeface="Roboto"/>
                <a:sym typeface="Roboto"/>
              </a:rPr>
              <a:t>translator_type</a:t>
            </a:r>
          </a:p>
          <a:p>
            <a:pPr marL="457200" lvl="0" indent="-228600" rtl="0">
              <a:spcBef>
                <a:spcPts val="0"/>
              </a:spcBef>
              <a:spcAft>
                <a:spcPts val="300"/>
              </a:spcAft>
              <a:buClr>
                <a:schemeClr val="dk2"/>
              </a:buClr>
              <a:buFont typeface="Roboto"/>
              <a:buChar char="●"/>
            </a:pPr>
            <a:r>
              <a:rPr lang="en" dirty="0">
                <a:solidFill>
                  <a:schemeClr val="dk2"/>
                </a:solidFill>
                <a:latin typeface="Roboto"/>
                <a:ea typeface="Roboto"/>
                <a:cs typeface="Roboto"/>
                <a:sym typeface="Roboto"/>
              </a:rPr>
              <a:t>profile_text_color</a:t>
            </a:r>
          </a:p>
          <a:p>
            <a:pPr marL="457200" lvl="0" indent="-228600" rtl="0">
              <a:spcBef>
                <a:spcPts val="0"/>
              </a:spcBef>
              <a:spcAft>
                <a:spcPts val="300"/>
              </a:spcAft>
              <a:buClr>
                <a:schemeClr val="dk2"/>
              </a:buClr>
              <a:buFont typeface="Roboto"/>
              <a:buChar char="●"/>
            </a:pPr>
            <a:r>
              <a:rPr lang="en" dirty="0">
                <a:solidFill>
                  <a:schemeClr val="dk2"/>
                </a:solidFill>
                <a:latin typeface="Roboto"/>
                <a:ea typeface="Roboto"/>
                <a:cs typeface="Roboto"/>
                <a:sym typeface="Roboto"/>
              </a:rPr>
              <a:t>profile_image_url_https</a:t>
            </a:r>
          </a:p>
          <a:p>
            <a:pPr marL="457200" lvl="0" indent="-228600" rtl="0">
              <a:spcBef>
                <a:spcPts val="0"/>
              </a:spcBef>
              <a:spcAft>
                <a:spcPts val="300"/>
              </a:spcAft>
              <a:buClr>
                <a:schemeClr val="dk2"/>
              </a:buClr>
              <a:buFont typeface="Roboto"/>
              <a:buChar char="●"/>
            </a:pPr>
            <a:r>
              <a:rPr lang="en" dirty="0">
                <a:solidFill>
                  <a:schemeClr val="dk2"/>
                </a:solidFill>
                <a:latin typeface="Roboto"/>
                <a:ea typeface="Roboto"/>
                <a:cs typeface="Roboto"/>
                <a:sym typeface="Roboto"/>
              </a:rPr>
              <a:t>profile_sidebar_fill_color</a:t>
            </a:r>
          </a:p>
          <a:p>
            <a:pPr marL="457200" lvl="0" indent="-228600" rtl="0">
              <a:spcBef>
                <a:spcPts val="0"/>
              </a:spcBef>
              <a:spcAft>
                <a:spcPts val="300"/>
              </a:spcAft>
              <a:buClr>
                <a:schemeClr val="dk2"/>
              </a:buClr>
              <a:buFont typeface="Roboto"/>
              <a:buChar char="●"/>
            </a:pPr>
            <a:r>
              <a:rPr lang="en" dirty="0">
                <a:solidFill>
                  <a:schemeClr val="dk2"/>
                </a:solidFill>
                <a:latin typeface="Roboto"/>
                <a:ea typeface="Roboto"/>
                <a:cs typeface="Roboto"/>
                <a:sym typeface="Roboto"/>
              </a:rPr>
              <a:t>entities</a:t>
            </a:r>
          </a:p>
          <a:p>
            <a:pPr marL="457200" lvl="0" indent="-228600" rtl="0">
              <a:spcBef>
                <a:spcPts val="0"/>
              </a:spcBef>
              <a:spcAft>
                <a:spcPts val="300"/>
              </a:spcAft>
              <a:buClr>
                <a:schemeClr val="dk2"/>
              </a:buClr>
              <a:buFont typeface="Roboto"/>
              <a:buChar char="●"/>
            </a:pPr>
            <a:r>
              <a:rPr lang="en" dirty="0">
                <a:solidFill>
                  <a:schemeClr val="dk2"/>
                </a:solidFill>
                <a:latin typeface="Roboto"/>
                <a:ea typeface="Roboto"/>
                <a:cs typeface="Roboto"/>
                <a:sym typeface="Roboto"/>
              </a:rPr>
              <a:t>followers_count</a:t>
            </a:r>
          </a:p>
          <a:p>
            <a:pPr marL="457200" lvl="0" indent="-228600" rtl="0">
              <a:spcBef>
                <a:spcPts val="0"/>
              </a:spcBef>
              <a:spcAft>
                <a:spcPts val="300"/>
              </a:spcAft>
              <a:buClr>
                <a:schemeClr val="dk2"/>
              </a:buClr>
              <a:buFont typeface="Roboto"/>
              <a:buChar char="●"/>
            </a:pPr>
            <a:r>
              <a:rPr lang="en" dirty="0">
                <a:solidFill>
                  <a:schemeClr val="dk2"/>
                </a:solidFill>
                <a:latin typeface="Roboto"/>
                <a:ea typeface="Roboto"/>
                <a:cs typeface="Roboto"/>
                <a:sym typeface="Roboto"/>
              </a:rPr>
              <a:t>profile_sidebar_border_color</a:t>
            </a:r>
          </a:p>
        </p:txBody>
      </p:sp>
      <p:sp>
        <p:nvSpPr>
          <p:cNvPr id="113" name="Shape 113"/>
          <p:cNvSpPr txBox="1"/>
          <p:nvPr/>
        </p:nvSpPr>
        <p:spPr>
          <a:xfrm>
            <a:off x="3872492" y="1057600"/>
            <a:ext cx="3188100" cy="3000000"/>
          </a:xfrm>
          <a:prstGeom prst="rect">
            <a:avLst/>
          </a:prstGeom>
          <a:noFill/>
          <a:ln>
            <a:noFill/>
          </a:ln>
        </p:spPr>
        <p:txBody>
          <a:bodyPr lIns="91425" tIns="91425" rIns="91425" bIns="91425" anchor="ctr" anchorCtr="0">
            <a:noAutofit/>
          </a:bodyPr>
          <a:lstStyle/>
          <a:p>
            <a:pPr marL="457200" lvl="0" indent="-228600" rtl="0">
              <a:lnSpc>
                <a:spcPct val="115000"/>
              </a:lnSpc>
              <a:spcBef>
                <a:spcPts val="0"/>
              </a:spcBef>
              <a:spcAft>
                <a:spcPts val="100"/>
              </a:spcAft>
              <a:buClr>
                <a:schemeClr val="dk2"/>
              </a:buClr>
              <a:buFont typeface="Roboto"/>
              <a:buChar char="●"/>
            </a:pPr>
            <a:r>
              <a:rPr lang="en" dirty="0">
                <a:solidFill>
                  <a:schemeClr val="dk2"/>
                </a:solidFill>
                <a:latin typeface="Roboto"/>
                <a:ea typeface="Roboto"/>
                <a:cs typeface="Roboto"/>
                <a:sym typeface="Roboto"/>
              </a:rPr>
              <a:t>id_str</a:t>
            </a:r>
          </a:p>
          <a:p>
            <a:pPr marL="457200" lvl="0" indent="-228600" rtl="0">
              <a:lnSpc>
                <a:spcPct val="115000"/>
              </a:lnSpc>
              <a:spcBef>
                <a:spcPts val="0"/>
              </a:spcBef>
              <a:spcAft>
                <a:spcPts val="100"/>
              </a:spcAft>
              <a:buClr>
                <a:schemeClr val="dk2"/>
              </a:buClr>
              <a:buFont typeface="Roboto"/>
              <a:buChar char="●"/>
            </a:pPr>
            <a:r>
              <a:rPr lang="en" dirty="0">
                <a:solidFill>
                  <a:schemeClr val="dk2"/>
                </a:solidFill>
                <a:latin typeface="Roboto"/>
                <a:ea typeface="Roboto"/>
                <a:cs typeface="Roboto"/>
                <a:sym typeface="Roboto"/>
              </a:rPr>
              <a:t>profile_background_color</a:t>
            </a:r>
          </a:p>
          <a:p>
            <a:pPr marL="457200" lvl="0" indent="-228600" rtl="0">
              <a:lnSpc>
                <a:spcPct val="115000"/>
              </a:lnSpc>
              <a:spcBef>
                <a:spcPts val="0"/>
              </a:spcBef>
              <a:spcAft>
                <a:spcPts val="100"/>
              </a:spcAft>
              <a:buClr>
                <a:schemeClr val="dk2"/>
              </a:buClr>
              <a:buFont typeface="Roboto"/>
              <a:buChar char="●"/>
            </a:pPr>
            <a:r>
              <a:rPr lang="en" dirty="0">
                <a:solidFill>
                  <a:schemeClr val="dk2"/>
                </a:solidFill>
                <a:latin typeface="Roboto"/>
                <a:ea typeface="Roboto"/>
                <a:cs typeface="Roboto"/>
                <a:sym typeface="Roboto"/>
              </a:rPr>
              <a:t>listed_count</a:t>
            </a:r>
          </a:p>
          <a:p>
            <a:pPr marL="457200" lvl="0" indent="-228600" rtl="0">
              <a:lnSpc>
                <a:spcPct val="115000"/>
              </a:lnSpc>
              <a:spcBef>
                <a:spcPts val="0"/>
              </a:spcBef>
              <a:spcAft>
                <a:spcPts val="100"/>
              </a:spcAft>
              <a:buClr>
                <a:schemeClr val="dk2"/>
              </a:buClr>
              <a:buFont typeface="Roboto"/>
              <a:buChar char="●"/>
            </a:pPr>
            <a:r>
              <a:rPr lang="en" dirty="0">
                <a:solidFill>
                  <a:schemeClr val="dk2"/>
                </a:solidFill>
                <a:latin typeface="Roboto"/>
                <a:ea typeface="Roboto"/>
                <a:cs typeface="Roboto"/>
                <a:sym typeface="Roboto"/>
              </a:rPr>
              <a:t>status</a:t>
            </a:r>
          </a:p>
          <a:p>
            <a:pPr marL="457200" lvl="0" indent="-228600" rtl="0">
              <a:lnSpc>
                <a:spcPct val="115000"/>
              </a:lnSpc>
              <a:spcBef>
                <a:spcPts val="0"/>
              </a:spcBef>
              <a:spcAft>
                <a:spcPts val="100"/>
              </a:spcAft>
              <a:buClr>
                <a:schemeClr val="dk2"/>
              </a:buClr>
              <a:buFont typeface="Roboto"/>
              <a:buChar char="●"/>
            </a:pPr>
            <a:r>
              <a:rPr lang="en" dirty="0">
                <a:solidFill>
                  <a:schemeClr val="dk2"/>
                </a:solidFill>
                <a:latin typeface="Roboto"/>
                <a:ea typeface="Roboto"/>
                <a:cs typeface="Roboto"/>
                <a:sym typeface="Roboto"/>
              </a:rPr>
              <a:t>is_translation_enabled</a:t>
            </a:r>
          </a:p>
          <a:p>
            <a:pPr marL="457200" lvl="0" indent="-228600" rtl="0">
              <a:lnSpc>
                <a:spcPct val="115000"/>
              </a:lnSpc>
              <a:spcBef>
                <a:spcPts val="0"/>
              </a:spcBef>
              <a:spcAft>
                <a:spcPts val="100"/>
              </a:spcAft>
              <a:buClr>
                <a:schemeClr val="dk2"/>
              </a:buClr>
              <a:buFont typeface="Roboto"/>
              <a:buChar char="●"/>
            </a:pPr>
            <a:r>
              <a:rPr lang="en" dirty="0">
                <a:solidFill>
                  <a:schemeClr val="dk2"/>
                </a:solidFill>
                <a:latin typeface="Roboto"/>
                <a:ea typeface="Roboto"/>
                <a:cs typeface="Roboto"/>
                <a:sym typeface="Roboto"/>
              </a:rPr>
              <a:t>utc_offset</a:t>
            </a:r>
          </a:p>
          <a:p>
            <a:pPr marL="457200" lvl="0" indent="-228600" rtl="0">
              <a:lnSpc>
                <a:spcPct val="115000"/>
              </a:lnSpc>
              <a:spcBef>
                <a:spcPts val="0"/>
              </a:spcBef>
              <a:spcAft>
                <a:spcPts val="100"/>
              </a:spcAft>
              <a:buClr>
                <a:schemeClr val="dk2"/>
              </a:buClr>
              <a:buFont typeface="Roboto"/>
              <a:buChar char="●"/>
            </a:pPr>
            <a:r>
              <a:rPr lang="en" dirty="0">
                <a:solidFill>
                  <a:schemeClr val="dk2"/>
                </a:solidFill>
                <a:latin typeface="Roboto"/>
                <a:ea typeface="Roboto"/>
                <a:cs typeface="Roboto"/>
                <a:sym typeface="Roboto"/>
              </a:rPr>
              <a:t>statuses_count</a:t>
            </a:r>
          </a:p>
          <a:p>
            <a:pPr marL="457200" lvl="0" indent="-228600" rtl="0">
              <a:lnSpc>
                <a:spcPct val="115000"/>
              </a:lnSpc>
              <a:spcBef>
                <a:spcPts val="0"/>
              </a:spcBef>
              <a:spcAft>
                <a:spcPts val="100"/>
              </a:spcAft>
              <a:buClr>
                <a:schemeClr val="dk2"/>
              </a:buClr>
              <a:buFont typeface="Roboto"/>
              <a:buChar char="●"/>
            </a:pPr>
            <a:r>
              <a:rPr lang="en" dirty="0">
                <a:solidFill>
                  <a:schemeClr val="dk2"/>
                </a:solidFill>
                <a:latin typeface="Roboto"/>
                <a:ea typeface="Roboto"/>
                <a:cs typeface="Roboto"/>
                <a:sym typeface="Roboto"/>
              </a:rPr>
              <a:t>description</a:t>
            </a:r>
          </a:p>
          <a:p>
            <a:pPr marL="457200" lvl="0" indent="-228600" rtl="0">
              <a:lnSpc>
                <a:spcPct val="115000"/>
              </a:lnSpc>
              <a:spcBef>
                <a:spcPts val="0"/>
              </a:spcBef>
              <a:spcAft>
                <a:spcPts val="100"/>
              </a:spcAft>
              <a:buClr>
                <a:schemeClr val="dk2"/>
              </a:buClr>
              <a:buFont typeface="Roboto"/>
              <a:buChar char="●"/>
            </a:pPr>
            <a:r>
              <a:rPr lang="en" dirty="0">
                <a:solidFill>
                  <a:schemeClr val="dk2"/>
                </a:solidFill>
                <a:latin typeface="Roboto"/>
                <a:ea typeface="Roboto"/>
                <a:cs typeface="Roboto"/>
                <a:sym typeface="Roboto"/>
              </a:rPr>
              <a:t>friends_count</a:t>
            </a:r>
          </a:p>
          <a:p>
            <a:pPr marL="457200" lvl="0" indent="-228600" rtl="0">
              <a:lnSpc>
                <a:spcPct val="115000"/>
              </a:lnSpc>
              <a:spcBef>
                <a:spcPts val="0"/>
              </a:spcBef>
              <a:spcAft>
                <a:spcPts val="100"/>
              </a:spcAft>
              <a:buClr>
                <a:schemeClr val="dk2"/>
              </a:buClr>
              <a:buFont typeface="Roboto"/>
              <a:buChar char="●"/>
            </a:pPr>
            <a:r>
              <a:rPr lang="en" dirty="0">
                <a:solidFill>
                  <a:schemeClr val="dk2"/>
                </a:solidFill>
                <a:latin typeface="Roboto"/>
                <a:ea typeface="Roboto"/>
                <a:cs typeface="Roboto"/>
                <a:sym typeface="Roboto"/>
              </a:rPr>
              <a:t>location</a:t>
            </a:r>
          </a:p>
          <a:p>
            <a:pPr marL="457200" lvl="0" indent="-228600" rtl="0">
              <a:lnSpc>
                <a:spcPct val="115000"/>
              </a:lnSpc>
              <a:spcBef>
                <a:spcPts val="0"/>
              </a:spcBef>
              <a:spcAft>
                <a:spcPts val="100"/>
              </a:spcAft>
              <a:buClr>
                <a:schemeClr val="dk2"/>
              </a:buClr>
              <a:buFont typeface="Roboto"/>
              <a:buChar char="●"/>
            </a:pPr>
            <a:r>
              <a:rPr lang="en" dirty="0">
                <a:solidFill>
                  <a:schemeClr val="dk2"/>
                </a:solidFill>
                <a:latin typeface="Roboto"/>
                <a:ea typeface="Roboto"/>
                <a:cs typeface="Roboto"/>
                <a:sym typeface="Roboto"/>
              </a:rPr>
              <a:t>profile_link_color</a:t>
            </a:r>
          </a:p>
          <a:p>
            <a:pPr marL="457200" lvl="0" indent="-228600" rtl="0">
              <a:lnSpc>
                <a:spcPct val="115000"/>
              </a:lnSpc>
              <a:spcBef>
                <a:spcPts val="0"/>
              </a:spcBef>
              <a:spcAft>
                <a:spcPts val="100"/>
              </a:spcAft>
              <a:buClr>
                <a:schemeClr val="dk2"/>
              </a:buClr>
              <a:buFont typeface="Roboto"/>
              <a:buChar char="●"/>
            </a:pPr>
            <a:r>
              <a:rPr lang="en" dirty="0">
                <a:solidFill>
                  <a:schemeClr val="dk2"/>
                </a:solidFill>
                <a:latin typeface="Roboto"/>
                <a:ea typeface="Roboto"/>
                <a:cs typeface="Roboto"/>
                <a:sym typeface="Roboto"/>
              </a:rPr>
              <a:t>profile_image_url</a:t>
            </a:r>
          </a:p>
          <a:p>
            <a:pPr marL="457200" lvl="0" indent="-228600" rtl="0">
              <a:lnSpc>
                <a:spcPct val="115000"/>
              </a:lnSpc>
              <a:spcBef>
                <a:spcPts val="0"/>
              </a:spcBef>
              <a:spcAft>
                <a:spcPts val="100"/>
              </a:spcAft>
              <a:buClr>
                <a:schemeClr val="dk2"/>
              </a:buClr>
              <a:buFont typeface="Roboto"/>
              <a:buChar char="●"/>
            </a:pPr>
            <a:r>
              <a:rPr lang="en" dirty="0">
                <a:solidFill>
                  <a:schemeClr val="dk2"/>
                </a:solidFill>
                <a:latin typeface="Roboto"/>
                <a:ea typeface="Roboto"/>
                <a:cs typeface="Roboto"/>
                <a:sym typeface="Roboto"/>
              </a:rPr>
              <a:t>following</a:t>
            </a:r>
          </a:p>
          <a:p>
            <a:pPr marL="457200" lvl="0" indent="-228600" rtl="0">
              <a:lnSpc>
                <a:spcPct val="115000"/>
              </a:lnSpc>
              <a:spcBef>
                <a:spcPts val="0"/>
              </a:spcBef>
              <a:spcAft>
                <a:spcPts val="100"/>
              </a:spcAft>
              <a:buClr>
                <a:schemeClr val="dk2"/>
              </a:buClr>
              <a:buFont typeface="Roboto"/>
              <a:buChar char="●"/>
            </a:pPr>
            <a:r>
              <a:rPr lang="en" dirty="0">
                <a:solidFill>
                  <a:schemeClr val="dk2"/>
                </a:solidFill>
                <a:latin typeface="Roboto"/>
                <a:ea typeface="Roboto"/>
                <a:cs typeface="Roboto"/>
                <a:sym typeface="Roboto"/>
              </a:rPr>
              <a:t>geo_enabled</a:t>
            </a:r>
          </a:p>
          <a:p>
            <a:pPr marL="457200" lvl="0" indent="-228600" rtl="0">
              <a:lnSpc>
                <a:spcPct val="115000"/>
              </a:lnSpc>
              <a:spcBef>
                <a:spcPts val="0"/>
              </a:spcBef>
              <a:spcAft>
                <a:spcPts val="100"/>
              </a:spcAft>
              <a:buClr>
                <a:schemeClr val="dk2"/>
              </a:buClr>
              <a:buFont typeface="Roboto"/>
              <a:buChar char="●"/>
            </a:pPr>
            <a:r>
              <a:rPr lang="en" dirty="0">
                <a:solidFill>
                  <a:schemeClr val="dk2"/>
                </a:solidFill>
                <a:latin typeface="Roboto"/>
                <a:ea typeface="Roboto"/>
                <a:cs typeface="Roboto"/>
                <a:sym typeface="Roboto"/>
              </a:rPr>
              <a:t>profile_background_image_url</a:t>
            </a:r>
          </a:p>
          <a:p>
            <a:pPr marL="457200" lvl="0" indent="-228600" rtl="0">
              <a:lnSpc>
                <a:spcPct val="115000"/>
              </a:lnSpc>
              <a:spcBef>
                <a:spcPts val="0"/>
              </a:spcBef>
              <a:spcAft>
                <a:spcPts val="100"/>
              </a:spcAft>
              <a:buClr>
                <a:schemeClr val="dk2"/>
              </a:buClr>
              <a:buFont typeface="Roboto"/>
              <a:buChar char="●"/>
            </a:pPr>
            <a:r>
              <a:rPr lang="en" dirty="0">
                <a:solidFill>
                  <a:schemeClr val="dk2"/>
                </a:solidFill>
                <a:latin typeface="Roboto"/>
                <a:ea typeface="Roboto"/>
                <a:cs typeface="Roboto"/>
                <a:sym typeface="Roboto"/>
              </a:rPr>
              <a:t>screen_name</a:t>
            </a:r>
          </a:p>
          <a:p>
            <a:pPr marL="457200" lvl="0" indent="-228600" rtl="0">
              <a:lnSpc>
                <a:spcPct val="115000"/>
              </a:lnSpc>
              <a:spcBef>
                <a:spcPts val="0"/>
              </a:spcBef>
              <a:spcAft>
                <a:spcPts val="100"/>
              </a:spcAft>
              <a:buClr>
                <a:schemeClr val="dk2"/>
              </a:buClr>
              <a:buFont typeface="Roboto"/>
              <a:buChar char="●"/>
            </a:pPr>
            <a:r>
              <a:rPr lang="en" dirty="0">
                <a:solidFill>
                  <a:schemeClr val="dk2"/>
                </a:solidFill>
                <a:latin typeface="Roboto"/>
                <a:ea typeface="Roboto"/>
                <a:cs typeface="Roboto"/>
                <a:sym typeface="Roboto"/>
              </a:rPr>
              <a:t>lang</a:t>
            </a:r>
          </a:p>
          <a:p>
            <a:pPr marL="457200" lvl="0" indent="-228600" rtl="0">
              <a:lnSpc>
                <a:spcPct val="115000"/>
              </a:lnSpc>
              <a:spcBef>
                <a:spcPts val="0"/>
              </a:spcBef>
              <a:spcAft>
                <a:spcPts val="100"/>
              </a:spcAft>
              <a:buClr>
                <a:schemeClr val="dk2"/>
              </a:buClr>
              <a:buFont typeface="Roboto"/>
              <a:buChar char="●"/>
            </a:pPr>
            <a:r>
              <a:rPr lang="en" dirty="0">
                <a:solidFill>
                  <a:schemeClr val="dk2"/>
                </a:solidFill>
                <a:latin typeface="Roboto"/>
                <a:ea typeface="Roboto"/>
                <a:cs typeface="Roboto"/>
                <a:sym typeface="Roboto"/>
              </a:rPr>
              <a:t>profile_background_tile</a:t>
            </a:r>
          </a:p>
        </p:txBody>
      </p:sp>
      <p:sp>
        <p:nvSpPr>
          <p:cNvPr id="114" name="Shape 114"/>
          <p:cNvSpPr txBox="1"/>
          <p:nvPr/>
        </p:nvSpPr>
        <p:spPr>
          <a:xfrm>
            <a:off x="6690900" y="682076"/>
            <a:ext cx="2453100" cy="3000000"/>
          </a:xfrm>
          <a:prstGeom prst="rect">
            <a:avLst/>
          </a:prstGeom>
          <a:noFill/>
          <a:ln>
            <a:noFill/>
          </a:ln>
        </p:spPr>
        <p:txBody>
          <a:bodyPr lIns="91425" tIns="91425" rIns="91425" bIns="91425" anchor="ctr" anchorCtr="0">
            <a:noAutofit/>
          </a:bodyPr>
          <a:lstStyle/>
          <a:p>
            <a:pPr marL="457200" lvl="0" indent="-228600" rtl="0">
              <a:lnSpc>
                <a:spcPct val="115000"/>
              </a:lnSpc>
              <a:spcBef>
                <a:spcPts val="0"/>
              </a:spcBef>
              <a:spcAft>
                <a:spcPts val="200"/>
              </a:spcAft>
              <a:buClr>
                <a:schemeClr val="dk2"/>
              </a:buClr>
              <a:buFont typeface="Roboto"/>
              <a:buChar char="●"/>
            </a:pPr>
            <a:r>
              <a:rPr lang="en" dirty="0">
                <a:solidFill>
                  <a:schemeClr val="dk2"/>
                </a:solidFill>
                <a:latin typeface="Roboto"/>
                <a:ea typeface="Roboto"/>
                <a:cs typeface="Roboto"/>
                <a:sym typeface="Roboto"/>
              </a:rPr>
              <a:t>favourites_count</a:t>
            </a:r>
          </a:p>
          <a:p>
            <a:pPr marL="457200" lvl="0" indent="-228600" rtl="0">
              <a:lnSpc>
                <a:spcPct val="115000"/>
              </a:lnSpc>
              <a:spcBef>
                <a:spcPts val="0"/>
              </a:spcBef>
              <a:spcAft>
                <a:spcPts val="200"/>
              </a:spcAft>
              <a:buClr>
                <a:schemeClr val="dk2"/>
              </a:buClr>
              <a:buFont typeface="Roboto"/>
              <a:buChar char="●"/>
            </a:pPr>
            <a:r>
              <a:rPr lang="en" dirty="0">
                <a:solidFill>
                  <a:schemeClr val="dk2"/>
                </a:solidFill>
                <a:latin typeface="Roboto"/>
                <a:ea typeface="Roboto"/>
                <a:cs typeface="Roboto"/>
                <a:sym typeface="Roboto"/>
              </a:rPr>
              <a:t>name</a:t>
            </a:r>
          </a:p>
          <a:p>
            <a:pPr marL="457200" lvl="0" indent="-228600" rtl="0">
              <a:lnSpc>
                <a:spcPct val="115000"/>
              </a:lnSpc>
              <a:spcBef>
                <a:spcPts val="0"/>
              </a:spcBef>
              <a:spcAft>
                <a:spcPts val="200"/>
              </a:spcAft>
              <a:buClr>
                <a:schemeClr val="dk2"/>
              </a:buClr>
              <a:buFont typeface="Roboto"/>
              <a:buChar char="●"/>
            </a:pPr>
            <a:r>
              <a:rPr lang="en" dirty="0">
                <a:solidFill>
                  <a:schemeClr val="dk2"/>
                </a:solidFill>
                <a:latin typeface="Roboto"/>
                <a:ea typeface="Roboto"/>
                <a:cs typeface="Roboto"/>
                <a:sym typeface="Roboto"/>
              </a:rPr>
              <a:t>notifications</a:t>
            </a:r>
          </a:p>
          <a:p>
            <a:pPr marL="457200" lvl="0" indent="-228600" rtl="0">
              <a:lnSpc>
                <a:spcPct val="115000"/>
              </a:lnSpc>
              <a:spcBef>
                <a:spcPts val="0"/>
              </a:spcBef>
              <a:spcAft>
                <a:spcPts val="200"/>
              </a:spcAft>
              <a:buClr>
                <a:schemeClr val="dk2"/>
              </a:buClr>
              <a:buFont typeface="Roboto"/>
              <a:buChar char="●"/>
            </a:pPr>
            <a:r>
              <a:rPr lang="en" dirty="0">
                <a:solidFill>
                  <a:schemeClr val="dk2"/>
                </a:solidFill>
                <a:latin typeface="Roboto"/>
                <a:ea typeface="Roboto"/>
                <a:cs typeface="Roboto"/>
                <a:sym typeface="Roboto"/>
              </a:rPr>
              <a:t>url</a:t>
            </a:r>
          </a:p>
          <a:p>
            <a:pPr marL="457200" lvl="0" indent="-228600" rtl="0">
              <a:lnSpc>
                <a:spcPct val="115000"/>
              </a:lnSpc>
              <a:spcBef>
                <a:spcPts val="0"/>
              </a:spcBef>
              <a:spcAft>
                <a:spcPts val="200"/>
              </a:spcAft>
              <a:buClr>
                <a:schemeClr val="dk2"/>
              </a:buClr>
              <a:buFont typeface="Roboto"/>
              <a:buChar char="●"/>
            </a:pPr>
            <a:r>
              <a:rPr lang="en" dirty="0">
                <a:solidFill>
                  <a:schemeClr val="dk2"/>
                </a:solidFill>
                <a:latin typeface="Roboto"/>
                <a:ea typeface="Roboto"/>
                <a:cs typeface="Roboto"/>
                <a:sym typeface="Roboto"/>
              </a:rPr>
              <a:t>created_at</a:t>
            </a:r>
          </a:p>
          <a:p>
            <a:pPr marL="457200" lvl="0" indent="-228600" rtl="0">
              <a:lnSpc>
                <a:spcPct val="115000"/>
              </a:lnSpc>
              <a:spcBef>
                <a:spcPts val="0"/>
              </a:spcBef>
              <a:spcAft>
                <a:spcPts val="200"/>
              </a:spcAft>
              <a:buClr>
                <a:schemeClr val="dk2"/>
              </a:buClr>
              <a:buFont typeface="Roboto"/>
              <a:buChar char="●"/>
            </a:pPr>
            <a:r>
              <a:rPr lang="en" dirty="0">
                <a:solidFill>
                  <a:schemeClr val="dk2"/>
                </a:solidFill>
                <a:latin typeface="Roboto"/>
                <a:ea typeface="Roboto"/>
                <a:cs typeface="Roboto"/>
                <a:sym typeface="Roboto"/>
              </a:rPr>
              <a:t>contributors_enabled</a:t>
            </a:r>
          </a:p>
          <a:p>
            <a:pPr marL="457200" lvl="0" indent="-228600" rtl="0">
              <a:lnSpc>
                <a:spcPct val="115000"/>
              </a:lnSpc>
              <a:spcBef>
                <a:spcPts val="0"/>
              </a:spcBef>
              <a:spcAft>
                <a:spcPts val="200"/>
              </a:spcAft>
              <a:buClr>
                <a:schemeClr val="dk2"/>
              </a:buClr>
              <a:buFont typeface="Roboto"/>
              <a:buChar char="●"/>
            </a:pPr>
            <a:r>
              <a:rPr lang="en" dirty="0">
                <a:solidFill>
                  <a:schemeClr val="dk2"/>
                </a:solidFill>
                <a:latin typeface="Roboto"/>
                <a:ea typeface="Roboto"/>
                <a:cs typeface="Roboto"/>
                <a:sym typeface="Roboto"/>
              </a:rPr>
              <a:t>time_zone</a:t>
            </a:r>
          </a:p>
          <a:p>
            <a:pPr marL="457200" lvl="0" indent="-228600" rtl="0">
              <a:lnSpc>
                <a:spcPct val="115000"/>
              </a:lnSpc>
              <a:spcBef>
                <a:spcPts val="0"/>
              </a:spcBef>
              <a:spcAft>
                <a:spcPts val="200"/>
              </a:spcAft>
              <a:buClr>
                <a:schemeClr val="dk2"/>
              </a:buClr>
              <a:buFont typeface="Roboto"/>
              <a:buChar char="●"/>
            </a:pPr>
            <a:r>
              <a:rPr lang="en" dirty="0">
                <a:solidFill>
                  <a:schemeClr val="dk2"/>
                </a:solidFill>
                <a:latin typeface="Roboto"/>
                <a:ea typeface="Roboto"/>
                <a:cs typeface="Roboto"/>
                <a:sym typeface="Roboto"/>
              </a:rPr>
              <a:t>protected</a:t>
            </a:r>
          </a:p>
          <a:p>
            <a:pPr marL="457200" lvl="0" indent="-228600" rtl="0">
              <a:lnSpc>
                <a:spcPct val="115000"/>
              </a:lnSpc>
              <a:spcBef>
                <a:spcPts val="0"/>
              </a:spcBef>
              <a:spcAft>
                <a:spcPts val="200"/>
              </a:spcAft>
              <a:buClr>
                <a:schemeClr val="dk2"/>
              </a:buClr>
              <a:buFont typeface="Roboto"/>
              <a:buChar char="●"/>
            </a:pPr>
            <a:r>
              <a:rPr lang="en" dirty="0">
                <a:solidFill>
                  <a:schemeClr val="dk2"/>
                </a:solidFill>
                <a:latin typeface="Roboto"/>
                <a:ea typeface="Roboto"/>
                <a:cs typeface="Roboto"/>
                <a:sym typeface="Roboto"/>
              </a:rPr>
              <a:t>default_profile</a:t>
            </a:r>
          </a:p>
          <a:p>
            <a:pPr marL="457200" lvl="0" indent="-228600" rtl="0">
              <a:lnSpc>
                <a:spcPct val="115000"/>
              </a:lnSpc>
              <a:spcBef>
                <a:spcPts val="0"/>
              </a:spcBef>
              <a:spcAft>
                <a:spcPts val="200"/>
              </a:spcAft>
              <a:buClr>
                <a:schemeClr val="dk2"/>
              </a:buClr>
              <a:buFont typeface="Roboto"/>
              <a:buChar char="●"/>
            </a:pPr>
            <a:r>
              <a:rPr lang="en" dirty="0">
                <a:solidFill>
                  <a:schemeClr val="dk2"/>
                </a:solidFill>
                <a:latin typeface="Roboto"/>
                <a:ea typeface="Roboto"/>
                <a:cs typeface="Roboto"/>
                <a:sym typeface="Roboto"/>
              </a:rPr>
              <a:t>is_translator</a:t>
            </a:r>
          </a:p>
        </p:txBody>
      </p:sp>
    </p:spTree>
    <p:extLst>
      <p:ext uri="{BB962C8B-B14F-4D97-AF65-F5344CB8AC3E}">
        <p14:creationId xmlns:p14="http://schemas.microsoft.com/office/powerpoint/2010/main" val="32458889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Shape 119"/>
          <p:cNvSpPr txBox="1">
            <a:spLocks noGrp="1"/>
          </p:cNvSpPr>
          <p:nvPr>
            <p:ph type="title"/>
          </p:nvPr>
        </p:nvSpPr>
        <p:spPr>
          <a:xfrm>
            <a:off x="311700" y="410000"/>
            <a:ext cx="8520600" cy="607800"/>
          </a:xfrm>
          <a:prstGeom prst="rect">
            <a:avLst/>
          </a:prstGeom>
        </p:spPr>
        <p:txBody>
          <a:bodyPr lIns="91425" tIns="91425" rIns="91425" bIns="91425" anchor="t" anchorCtr="0">
            <a:noAutofit/>
          </a:bodyPr>
          <a:lstStyle/>
          <a:p>
            <a:pPr lvl="0">
              <a:spcBef>
                <a:spcPts val="0"/>
              </a:spcBef>
              <a:buNone/>
            </a:pPr>
            <a:r>
              <a:rPr lang="en"/>
              <a:t>Data Processing</a:t>
            </a:r>
          </a:p>
        </p:txBody>
      </p:sp>
      <p:sp>
        <p:nvSpPr>
          <p:cNvPr id="120" name="Shape 120"/>
          <p:cNvSpPr txBox="1">
            <a:spLocks noGrp="1"/>
          </p:cNvSpPr>
          <p:nvPr>
            <p:ph type="body" idx="1"/>
          </p:nvPr>
        </p:nvSpPr>
        <p:spPr>
          <a:xfrm>
            <a:off x="311700" y="1229875"/>
            <a:ext cx="8520600" cy="3339000"/>
          </a:xfrm>
          <a:prstGeom prst="rect">
            <a:avLst/>
          </a:prstGeom>
        </p:spPr>
        <p:txBody>
          <a:bodyPr lIns="91425" tIns="91425" rIns="91425" bIns="91425" anchor="t" anchorCtr="0">
            <a:noAutofit/>
          </a:bodyPr>
          <a:lstStyle/>
          <a:p>
            <a:pPr marL="457200" lvl="0" indent="-228600" rtl="0">
              <a:lnSpc>
                <a:spcPct val="100000"/>
              </a:lnSpc>
              <a:spcBef>
                <a:spcPts val="0"/>
              </a:spcBef>
              <a:spcAft>
                <a:spcPts val="600"/>
              </a:spcAft>
            </a:pPr>
            <a:r>
              <a:rPr lang="en" dirty="0"/>
              <a:t>What didn’t work?</a:t>
            </a:r>
          </a:p>
          <a:p>
            <a:pPr marL="914400" lvl="1" indent="-342900" rtl="0">
              <a:lnSpc>
                <a:spcPct val="100000"/>
              </a:lnSpc>
              <a:spcBef>
                <a:spcPts val="0"/>
              </a:spcBef>
              <a:spcAft>
                <a:spcPts val="600"/>
              </a:spcAft>
              <a:buSzPct val="100000"/>
              <a:buFont typeface="Courier New" panose="02070309020205020404" pitchFamily="49" charset="0"/>
              <a:buChar char="o"/>
            </a:pPr>
            <a:r>
              <a:rPr lang="en" sz="1800" dirty="0"/>
              <a:t>screen names</a:t>
            </a:r>
          </a:p>
          <a:p>
            <a:pPr marL="914400" lvl="1" indent="-342900" rtl="0">
              <a:lnSpc>
                <a:spcPct val="100000"/>
              </a:lnSpc>
              <a:spcBef>
                <a:spcPts val="0"/>
              </a:spcBef>
              <a:spcAft>
                <a:spcPts val="600"/>
              </a:spcAft>
              <a:buSzPct val="100000"/>
              <a:buFont typeface="Courier New" panose="02070309020205020404" pitchFamily="49" charset="0"/>
              <a:buChar char="o"/>
            </a:pPr>
            <a:r>
              <a:rPr lang="en" sz="1800" dirty="0"/>
              <a:t>Hashtags</a:t>
            </a:r>
          </a:p>
          <a:p>
            <a:pPr marL="914400" lvl="1" indent="-342900" rtl="0">
              <a:lnSpc>
                <a:spcPct val="100000"/>
              </a:lnSpc>
              <a:spcBef>
                <a:spcPts val="0"/>
              </a:spcBef>
              <a:spcAft>
                <a:spcPts val="600"/>
              </a:spcAft>
              <a:buSzPct val="100000"/>
              <a:buFont typeface="Courier New" panose="02070309020205020404" pitchFamily="49" charset="0"/>
              <a:buChar char="o"/>
            </a:pPr>
            <a:r>
              <a:rPr lang="en" sz="1800" dirty="0"/>
              <a:t>URLs</a:t>
            </a:r>
          </a:p>
          <a:p>
            <a:pPr marL="914400" lvl="1" indent="-342900" rtl="0">
              <a:lnSpc>
                <a:spcPct val="100000"/>
              </a:lnSpc>
              <a:spcBef>
                <a:spcPts val="0"/>
              </a:spcBef>
              <a:spcAft>
                <a:spcPts val="600"/>
              </a:spcAft>
              <a:buSzPct val="100000"/>
              <a:buFont typeface="Courier New" panose="02070309020205020404" pitchFamily="49" charset="0"/>
              <a:buChar char="o"/>
            </a:pPr>
            <a:r>
              <a:rPr lang="en" sz="1800" dirty="0"/>
              <a:t>Locations</a:t>
            </a:r>
          </a:p>
          <a:p>
            <a:pPr marL="914400" lvl="1" indent="-342900" rtl="0">
              <a:lnSpc>
                <a:spcPct val="100000"/>
              </a:lnSpc>
              <a:spcBef>
                <a:spcPts val="0"/>
              </a:spcBef>
              <a:spcAft>
                <a:spcPts val="600"/>
              </a:spcAft>
              <a:buSzPct val="100000"/>
              <a:buFont typeface="Courier New" panose="02070309020205020404" pitchFamily="49" charset="0"/>
              <a:buChar char="o"/>
            </a:pPr>
            <a:r>
              <a:rPr lang="en" sz="1800" dirty="0"/>
              <a:t>Sources</a:t>
            </a:r>
          </a:p>
          <a:p>
            <a:pPr marL="914400" lvl="1" indent="-342900" rtl="0">
              <a:lnSpc>
                <a:spcPct val="100000"/>
              </a:lnSpc>
              <a:spcBef>
                <a:spcPts val="0"/>
              </a:spcBef>
              <a:spcAft>
                <a:spcPts val="600"/>
              </a:spcAft>
              <a:buSzPct val="100000"/>
              <a:buFont typeface="Courier New" panose="02070309020205020404" pitchFamily="49" charset="0"/>
              <a:buChar char="o"/>
            </a:pPr>
            <a:r>
              <a:rPr lang="en" sz="1800" dirty="0"/>
              <a:t>Tweet classification via TF-IDF and SVM</a:t>
            </a:r>
          </a:p>
          <a:p>
            <a:pPr marL="1371600" lvl="2" indent="-342900" rtl="0">
              <a:lnSpc>
                <a:spcPct val="100000"/>
              </a:lnSpc>
              <a:spcBef>
                <a:spcPts val="0"/>
              </a:spcBef>
              <a:spcAft>
                <a:spcPts val="600"/>
              </a:spcAft>
              <a:buSzPct val="100000"/>
              <a:buFont typeface="Wingdings" panose="05000000000000000000" pitchFamily="2" charset="2"/>
              <a:buChar char="§"/>
            </a:pPr>
            <a:r>
              <a:rPr lang="en" sz="1800" dirty="0"/>
              <a:t>Individual tweets are too small of a sample,</a:t>
            </a:r>
          </a:p>
          <a:p>
            <a:pPr marL="1371600" lvl="2" indent="-342900" rtl="0">
              <a:lnSpc>
                <a:spcPct val="100000"/>
              </a:lnSpc>
              <a:spcBef>
                <a:spcPts val="0"/>
              </a:spcBef>
              <a:spcAft>
                <a:spcPts val="600"/>
              </a:spcAft>
              <a:buSzPct val="100000"/>
              <a:buFont typeface="Wingdings" panose="05000000000000000000" pitchFamily="2" charset="2"/>
              <a:buChar char="§"/>
            </a:pPr>
            <a:r>
              <a:rPr lang="en" sz="1800" dirty="0"/>
              <a:t>SVM 0% accuracy</a:t>
            </a:r>
          </a:p>
        </p:txBody>
      </p:sp>
    </p:spTree>
    <p:extLst>
      <p:ext uri="{BB962C8B-B14F-4D97-AF65-F5344CB8AC3E}">
        <p14:creationId xmlns:p14="http://schemas.microsoft.com/office/powerpoint/2010/main" val="22739358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pic>
        <p:nvPicPr>
          <p:cNvPr id="125" name="Shape 125"/>
          <p:cNvPicPr preferRelativeResize="0"/>
          <p:nvPr/>
        </p:nvPicPr>
        <p:blipFill>
          <a:blip r:embed="rId3">
            <a:alphaModFix/>
          </a:blip>
          <a:stretch>
            <a:fillRect/>
          </a:stretch>
        </p:blipFill>
        <p:spPr>
          <a:xfrm>
            <a:off x="0" y="0"/>
            <a:ext cx="2315450" cy="1906850"/>
          </a:xfrm>
          <a:prstGeom prst="rect">
            <a:avLst/>
          </a:prstGeom>
          <a:noFill/>
          <a:ln>
            <a:noFill/>
          </a:ln>
        </p:spPr>
      </p:pic>
      <p:pic>
        <p:nvPicPr>
          <p:cNvPr id="126" name="Shape 126"/>
          <p:cNvPicPr preferRelativeResize="0"/>
          <p:nvPr/>
        </p:nvPicPr>
        <p:blipFill>
          <a:blip r:embed="rId4">
            <a:alphaModFix/>
          </a:blip>
          <a:stretch>
            <a:fillRect/>
          </a:stretch>
        </p:blipFill>
        <p:spPr>
          <a:xfrm>
            <a:off x="4630900" y="0"/>
            <a:ext cx="2315450" cy="1906849"/>
          </a:xfrm>
          <a:prstGeom prst="rect">
            <a:avLst/>
          </a:prstGeom>
          <a:noFill/>
          <a:ln>
            <a:noFill/>
          </a:ln>
        </p:spPr>
      </p:pic>
      <p:pic>
        <p:nvPicPr>
          <p:cNvPr id="127" name="Shape 127"/>
          <p:cNvPicPr preferRelativeResize="0"/>
          <p:nvPr/>
        </p:nvPicPr>
        <p:blipFill>
          <a:blip r:embed="rId5">
            <a:alphaModFix/>
          </a:blip>
          <a:stretch>
            <a:fillRect/>
          </a:stretch>
        </p:blipFill>
        <p:spPr>
          <a:xfrm>
            <a:off x="6946350" y="0"/>
            <a:ext cx="2197650" cy="1906849"/>
          </a:xfrm>
          <a:prstGeom prst="rect">
            <a:avLst/>
          </a:prstGeom>
          <a:noFill/>
          <a:ln>
            <a:noFill/>
          </a:ln>
        </p:spPr>
      </p:pic>
      <p:pic>
        <p:nvPicPr>
          <p:cNvPr id="128" name="Shape 128"/>
          <p:cNvPicPr preferRelativeResize="0"/>
          <p:nvPr/>
        </p:nvPicPr>
        <p:blipFill>
          <a:blip r:embed="rId6">
            <a:alphaModFix/>
          </a:blip>
          <a:stretch>
            <a:fillRect/>
          </a:stretch>
        </p:blipFill>
        <p:spPr>
          <a:xfrm>
            <a:off x="2315450" y="0"/>
            <a:ext cx="2315449" cy="1906849"/>
          </a:xfrm>
          <a:prstGeom prst="rect">
            <a:avLst/>
          </a:prstGeom>
          <a:noFill/>
          <a:ln>
            <a:noFill/>
          </a:ln>
        </p:spPr>
      </p:pic>
      <p:pic>
        <p:nvPicPr>
          <p:cNvPr id="129" name="Shape 129"/>
          <p:cNvPicPr preferRelativeResize="0"/>
          <p:nvPr/>
        </p:nvPicPr>
        <p:blipFill>
          <a:blip r:embed="rId7">
            <a:alphaModFix/>
          </a:blip>
          <a:stretch>
            <a:fillRect/>
          </a:stretch>
        </p:blipFill>
        <p:spPr>
          <a:xfrm>
            <a:off x="0" y="1906850"/>
            <a:ext cx="4691875" cy="3236649"/>
          </a:xfrm>
          <a:prstGeom prst="rect">
            <a:avLst/>
          </a:prstGeom>
          <a:noFill/>
          <a:ln>
            <a:noFill/>
          </a:ln>
        </p:spPr>
      </p:pic>
      <p:pic>
        <p:nvPicPr>
          <p:cNvPr id="130" name="Shape 130"/>
          <p:cNvPicPr preferRelativeResize="0"/>
          <p:nvPr/>
        </p:nvPicPr>
        <p:blipFill>
          <a:blip r:embed="rId8">
            <a:alphaModFix/>
          </a:blip>
          <a:stretch>
            <a:fillRect/>
          </a:stretch>
        </p:blipFill>
        <p:spPr>
          <a:xfrm>
            <a:off x="4630900" y="1906850"/>
            <a:ext cx="4513099" cy="3236649"/>
          </a:xfrm>
          <a:prstGeom prst="rect">
            <a:avLst/>
          </a:prstGeom>
          <a:noFill/>
          <a:ln>
            <a:noFill/>
          </a:ln>
        </p:spPr>
      </p:pic>
    </p:spTree>
    <p:extLst>
      <p:ext uri="{BB962C8B-B14F-4D97-AF65-F5344CB8AC3E}">
        <p14:creationId xmlns:p14="http://schemas.microsoft.com/office/powerpoint/2010/main" val="7025409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Shape 135"/>
          <p:cNvSpPr txBox="1">
            <a:spLocks noGrp="1"/>
          </p:cNvSpPr>
          <p:nvPr>
            <p:ph type="title"/>
          </p:nvPr>
        </p:nvSpPr>
        <p:spPr>
          <a:xfrm>
            <a:off x="311700" y="410000"/>
            <a:ext cx="8520600" cy="607800"/>
          </a:xfrm>
          <a:prstGeom prst="rect">
            <a:avLst/>
          </a:prstGeom>
        </p:spPr>
        <p:txBody>
          <a:bodyPr lIns="91425" tIns="91425" rIns="91425" bIns="91425" anchor="t" anchorCtr="0">
            <a:noAutofit/>
          </a:bodyPr>
          <a:lstStyle/>
          <a:p>
            <a:pPr lvl="0">
              <a:spcBef>
                <a:spcPts val="0"/>
              </a:spcBef>
              <a:buNone/>
            </a:pPr>
            <a:r>
              <a:rPr lang="en"/>
              <a:t>Classification</a:t>
            </a:r>
          </a:p>
        </p:txBody>
      </p:sp>
      <p:sp>
        <p:nvSpPr>
          <p:cNvPr id="136" name="Shape 136"/>
          <p:cNvSpPr txBox="1">
            <a:spLocks noGrp="1"/>
          </p:cNvSpPr>
          <p:nvPr>
            <p:ph type="body" idx="1"/>
          </p:nvPr>
        </p:nvSpPr>
        <p:spPr>
          <a:xfrm>
            <a:off x="311700" y="1153675"/>
            <a:ext cx="8520600" cy="3339000"/>
          </a:xfrm>
          <a:prstGeom prst="rect">
            <a:avLst/>
          </a:prstGeom>
        </p:spPr>
        <p:txBody>
          <a:bodyPr lIns="91425" tIns="91425" rIns="91425" bIns="91425" anchor="t" anchorCtr="0">
            <a:noAutofit/>
          </a:bodyPr>
          <a:lstStyle/>
          <a:p>
            <a:pPr marL="514350" lvl="0" indent="-285750" rtl="0">
              <a:spcBef>
                <a:spcPts val="0"/>
              </a:spcBef>
              <a:buFont typeface="Arial" panose="020B0604020202020204" pitchFamily="34" charset="0"/>
              <a:buChar char="•"/>
            </a:pPr>
            <a:r>
              <a:rPr lang="en" dirty="0"/>
              <a:t>Random Forest</a:t>
            </a:r>
          </a:p>
          <a:p>
            <a:pPr marL="514350" lvl="0" indent="-285750">
              <a:spcBef>
                <a:spcPts val="0"/>
              </a:spcBef>
              <a:buFont typeface="Arial" panose="020B0604020202020204" pitchFamily="34" charset="0"/>
              <a:buChar char="•"/>
            </a:pPr>
            <a:r>
              <a:rPr lang="en" dirty="0"/>
              <a:t>Decision Tree</a:t>
            </a:r>
          </a:p>
          <a:p>
            <a:pPr marL="514350" lvl="0" indent="-285750">
              <a:spcBef>
                <a:spcPts val="0"/>
              </a:spcBef>
              <a:buFont typeface="Arial" panose="020B0604020202020204" pitchFamily="34" charset="0"/>
              <a:buChar char="•"/>
            </a:pPr>
            <a:r>
              <a:rPr lang="en" dirty="0"/>
              <a:t>K Nearest Neighbor</a:t>
            </a:r>
          </a:p>
          <a:p>
            <a:pPr marL="514350" lvl="0" indent="-285750">
              <a:spcBef>
                <a:spcPts val="0"/>
              </a:spcBef>
              <a:buFont typeface="Arial" panose="020B0604020202020204" pitchFamily="34" charset="0"/>
              <a:buChar char="•"/>
            </a:pPr>
            <a:r>
              <a:rPr lang="en" dirty="0"/>
              <a:t>Naïve Bayes</a:t>
            </a:r>
          </a:p>
          <a:p>
            <a:pPr marL="514350" lvl="0" indent="-285750">
              <a:spcBef>
                <a:spcPts val="0"/>
              </a:spcBef>
              <a:buFont typeface="Arial" panose="020B0604020202020204" pitchFamily="34" charset="0"/>
              <a:buChar char="•"/>
            </a:pPr>
            <a:r>
              <a:rPr lang="en" dirty="0"/>
              <a:t>Multi Layer Perceptron</a:t>
            </a:r>
          </a:p>
          <a:p>
            <a:pPr marL="514350" lvl="0" indent="-285750">
              <a:spcBef>
                <a:spcPts val="0"/>
              </a:spcBef>
              <a:buFont typeface="Arial" panose="020B0604020202020204" pitchFamily="34" charset="0"/>
              <a:buChar char="•"/>
            </a:pPr>
            <a:r>
              <a:rPr lang="en" dirty="0"/>
              <a:t>Logistic Regression</a:t>
            </a:r>
          </a:p>
          <a:p>
            <a:pPr marL="514350" lvl="0" indent="-285750">
              <a:spcBef>
                <a:spcPts val="0"/>
              </a:spcBef>
              <a:buFont typeface="Arial" panose="020B0604020202020204" pitchFamily="34" charset="0"/>
              <a:buChar char="•"/>
            </a:pPr>
            <a:r>
              <a:rPr lang="en" dirty="0"/>
              <a:t>Support Vector Machine</a:t>
            </a:r>
          </a:p>
        </p:txBody>
      </p:sp>
      <p:pic>
        <p:nvPicPr>
          <p:cNvPr id="137" name="Shape 137" title="Chart"/>
          <p:cNvPicPr preferRelativeResize="0"/>
          <p:nvPr/>
        </p:nvPicPr>
        <p:blipFill>
          <a:blip r:embed="rId3">
            <a:alphaModFix/>
          </a:blip>
          <a:stretch>
            <a:fillRect/>
          </a:stretch>
        </p:blipFill>
        <p:spPr>
          <a:xfrm>
            <a:off x="3581150" y="480475"/>
            <a:ext cx="5251149" cy="3248025"/>
          </a:xfrm>
          <a:prstGeom prst="rect">
            <a:avLst/>
          </a:prstGeom>
          <a:noFill/>
          <a:ln>
            <a:noFill/>
          </a:ln>
        </p:spPr>
      </p:pic>
    </p:spTree>
    <p:extLst>
      <p:ext uri="{BB962C8B-B14F-4D97-AF65-F5344CB8AC3E}">
        <p14:creationId xmlns:p14="http://schemas.microsoft.com/office/powerpoint/2010/main" val="30184279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Shape 142"/>
          <p:cNvSpPr txBox="1">
            <a:spLocks noGrp="1"/>
          </p:cNvSpPr>
          <p:nvPr>
            <p:ph type="title"/>
          </p:nvPr>
        </p:nvSpPr>
        <p:spPr>
          <a:xfrm>
            <a:off x="311700" y="410000"/>
            <a:ext cx="8520600" cy="607800"/>
          </a:xfrm>
          <a:prstGeom prst="rect">
            <a:avLst/>
          </a:prstGeom>
        </p:spPr>
        <p:txBody>
          <a:bodyPr lIns="91425" tIns="91425" rIns="91425" bIns="91425" anchor="t" anchorCtr="0">
            <a:noAutofit/>
          </a:bodyPr>
          <a:lstStyle/>
          <a:p>
            <a:pPr lvl="0" rtl="0">
              <a:spcBef>
                <a:spcPts val="0"/>
              </a:spcBef>
              <a:buNone/>
            </a:pPr>
            <a:r>
              <a:rPr lang="en"/>
              <a:t>Findings</a:t>
            </a:r>
          </a:p>
        </p:txBody>
      </p:sp>
      <p:sp>
        <p:nvSpPr>
          <p:cNvPr id="143" name="Shape 143"/>
          <p:cNvSpPr txBox="1">
            <a:spLocks noGrp="1"/>
          </p:cNvSpPr>
          <p:nvPr>
            <p:ph type="body" idx="1"/>
          </p:nvPr>
        </p:nvSpPr>
        <p:spPr>
          <a:xfrm>
            <a:off x="311700" y="1229875"/>
            <a:ext cx="8520600" cy="3339000"/>
          </a:xfrm>
          <a:prstGeom prst="rect">
            <a:avLst/>
          </a:prstGeom>
        </p:spPr>
        <p:txBody>
          <a:bodyPr lIns="91425" tIns="91425" rIns="91425" bIns="91425" anchor="t" anchorCtr="0">
            <a:noAutofit/>
          </a:bodyPr>
          <a:lstStyle/>
          <a:p>
            <a:pPr marL="514350" lvl="0" indent="-285750" rtl="0">
              <a:spcBef>
                <a:spcPts val="0"/>
              </a:spcBef>
              <a:buFont typeface="Arial" panose="020B0604020202020204" pitchFamily="34" charset="0"/>
              <a:buChar char="•"/>
            </a:pPr>
            <a:r>
              <a:rPr lang="en" dirty="0"/>
              <a:t>Similar approach to spam bots, but more sophisticated training data is imperative.</a:t>
            </a:r>
          </a:p>
          <a:p>
            <a:pPr marL="514350" lvl="0" indent="-285750" rtl="0">
              <a:spcBef>
                <a:spcPts val="0"/>
              </a:spcBef>
              <a:buFont typeface="Arial" panose="020B0604020202020204" pitchFamily="34" charset="0"/>
              <a:buChar char="•"/>
            </a:pPr>
            <a:r>
              <a:rPr lang="en" dirty="0"/>
              <a:t>Random Forest always has the highest 10 fold cross validation rating</a:t>
            </a:r>
          </a:p>
          <a:p>
            <a:pPr marL="514350" lvl="0" indent="-285750" rtl="0">
              <a:spcBef>
                <a:spcPts val="0"/>
              </a:spcBef>
              <a:buFont typeface="Arial" panose="020B0604020202020204" pitchFamily="34" charset="0"/>
              <a:buChar char="•"/>
            </a:pPr>
            <a:r>
              <a:rPr lang="en" dirty="0"/>
              <a:t>Bagging generally improved performance</a:t>
            </a:r>
          </a:p>
          <a:p>
            <a:pPr marL="914400" lvl="1" indent="-342900" rtl="0">
              <a:spcBef>
                <a:spcPts val="0"/>
              </a:spcBef>
              <a:buSzPct val="100000"/>
              <a:buFont typeface="Courier New" panose="02070309020205020404" pitchFamily="49" charset="0"/>
              <a:buChar char="o"/>
            </a:pPr>
            <a:r>
              <a:rPr lang="en" sz="1800" dirty="0"/>
              <a:t>With the exceptions of Naïve Bayes and Random Forest</a:t>
            </a:r>
          </a:p>
        </p:txBody>
      </p:sp>
    </p:spTree>
    <p:extLst>
      <p:ext uri="{BB962C8B-B14F-4D97-AF65-F5344CB8AC3E}">
        <p14:creationId xmlns:p14="http://schemas.microsoft.com/office/powerpoint/2010/main" val="33106727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pic>
        <p:nvPicPr>
          <p:cNvPr id="148" name="Shape 148"/>
          <p:cNvPicPr preferRelativeResize="0"/>
          <p:nvPr/>
        </p:nvPicPr>
        <p:blipFill>
          <a:blip r:embed="rId3">
            <a:alphaModFix/>
          </a:blip>
          <a:stretch>
            <a:fillRect/>
          </a:stretch>
        </p:blipFill>
        <p:spPr>
          <a:xfrm>
            <a:off x="0" y="0"/>
            <a:ext cx="9143998" cy="5143501"/>
          </a:xfrm>
          <a:prstGeom prst="rect">
            <a:avLst/>
          </a:prstGeom>
          <a:noFill/>
          <a:ln>
            <a:noFill/>
          </a:ln>
        </p:spPr>
      </p:pic>
      <p:graphicFrame>
        <p:nvGraphicFramePr>
          <p:cNvPr id="149" name="Shape 149"/>
          <p:cNvGraphicFramePr/>
          <p:nvPr/>
        </p:nvGraphicFramePr>
        <p:xfrm>
          <a:off x="7076550" y="0"/>
          <a:ext cx="2067450" cy="2346750"/>
        </p:xfrm>
        <a:graphic>
          <a:graphicData uri="http://schemas.openxmlformats.org/drawingml/2006/table">
            <a:tbl>
              <a:tblPr>
                <a:noFill/>
                <a:tableStyleId>{F52EA765-F3F0-46F1-B687-E6752A41DBBE}</a:tableStyleId>
              </a:tblPr>
              <a:tblGrid>
                <a:gridCol w="473300">
                  <a:extLst>
                    <a:ext uri="{9D8B030D-6E8A-4147-A177-3AD203B41FA5}">
                      <a16:colId xmlns:a16="http://schemas.microsoft.com/office/drawing/2014/main" val="20000"/>
                    </a:ext>
                  </a:extLst>
                </a:gridCol>
                <a:gridCol w="1594150">
                  <a:extLst>
                    <a:ext uri="{9D8B030D-6E8A-4147-A177-3AD203B41FA5}">
                      <a16:colId xmlns:a16="http://schemas.microsoft.com/office/drawing/2014/main" val="20001"/>
                    </a:ext>
                  </a:extLst>
                </a:gridCol>
              </a:tblGrid>
              <a:tr h="308625">
                <a:tc>
                  <a:txBody>
                    <a:bodyPr/>
                    <a:lstStyle/>
                    <a:p>
                      <a:pPr lvl="0" rtl="0">
                        <a:spcBef>
                          <a:spcPts val="0"/>
                        </a:spcBef>
                        <a:buNone/>
                      </a:pPr>
                      <a:r>
                        <a:rPr lang="en" sz="1000"/>
                        <a:t>X[0]</a:t>
                      </a:r>
                    </a:p>
                  </a:txBody>
                  <a:tcPr marL="91425" marR="91425" marT="91425" marB="91425"/>
                </a:tc>
                <a:tc>
                  <a:txBody>
                    <a:bodyPr/>
                    <a:lstStyle/>
                    <a:p>
                      <a:pPr lvl="0" rtl="0">
                        <a:spcBef>
                          <a:spcPts val="0"/>
                        </a:spcBef>
                        <a:buNone/>
                      </a:pPr>
                      <a:r>
                        <a:rPr lang="en" sz="1000"/>
                        <a:t>Follower ratio</a:t>
                      </a:r>
                    </a:p>
                  </a:txBody>
                  <a:tcPr marL="91425" marR="91425" marT="91425" marB="91425"/>
                </a:tc>
                <a:extLst>
                  <a:ext uri="{0D108BD9-81ED-4DB2-BD59-A6C34878D82A}">
                    <a16:rowId xmlns:a16="http://schemas.microsoft.com/office/drawing/2014/main" val="10000"/>
                  </a:ext>
                </a:extLst>
              </a:tr>
              <a:tr h="308625">
                <a:tc>
                  <a:txBody>
                    <a:bodyPr/>
                    <a:lstStyle/>
                    <a:p>
                      <a:pPr lvl="0" rtl="0">
                        <a:spcBef>
                          <a:spcPts val="0"/>
                        </a:spcBef>
                        <a:buNone/>
                      </a:pPr>
                      <a:r>
                        <a:rPr lang="en" sz="1000"/>
                        <a:t>X[1]</a:t>
                      </a:r>
                    </a:p>
                  </a:txBody>
                  <a:tcPr marL="91425" marR="91425" marT="91425" marB="91425"/>
                </a:tc>
                <a:tc>
                  <a:txBody>
                    <a:bodyPr/>
                    <a:lstStyle/>
                    <a:p>
                      <a:pPr lvl="0" rtl="0">
                        <a:spcBef>
                          <a:spcPts val="0"/>
                        </a:spcBef>
                        <a:buNone/>
                      </a:pPr>
                      <a:r>
                        <a:rPr lang="en" sz="1000"/>
                        <a:t>Lexical diversity</a:t>
                      </a:r>
                    </a:p>
                  </a:txBody>
                  <a:tcPr marL="91425" marR="91425" marT="91425" marB="91425"/>
                </a:tc>
                <a:extLst>
                  <a:ext uri="{0D108BD9-81ED-4DB2-BD59-A6C34878D82A}">
                    <a16:rowId xmlns:a16="http://schemas.microsoft.com/office/drawing/2014/main" val="10001"/>
                  </a:ext>
                </a:extLst>
              </a:tr>
              <a:tr h="308625">
                <a:tc>
                  <a:txBody>
                    <a:bodyPr/>
                    <a:lstStyle/>
                    <a:p>
                      <a:pPr lvl="0" rtl="0">
                        <a:spcBef>
                          <a:spcPts val="0"/>
                        </a:spcBef>
                        <a:buNone/>
                      </a:pPr>
                      <a:r>
                        <a:rPr lang="en" sz="1000"/>
                        <a:t>X[2]</a:t>
                      </a:r>
                    </a:p>
                  </a:txBody>
                  <a:tcPr marL="91425" marR="91425" marT="91425" marB="91425"/>
                </a:tc>
                <a:tc>
                  <a:txBody>
                    <a:bodyPr/>
                    <a:lstStyle/>
                    <a:p>
                      <a:pPr lvl="0" rtl="0">
                        <a:spcBef>
                          <a:spcPts val="0"/>
                        </a:spcBef>
                        <a:buNone/>
                      </a:pPr>
                      <a:r>
                        <a:rPr lang="en" sz="1000"/>
                        <a:t>Listed count</a:t>
                      </a:r>
                    </a:p>
                  </a:txBody>
                  <a:tcPr marL="91425" marR="91425" marT="91425" marB="91425"/>
                </a:tc>
                <a:extLst>
                  <a:ext uri="{0D108BD9-81ED-4DB2-BD59-A6C34878D82A}">
                    <a16:rowId xmlns:a16="http://schemas.microsoft.com/office/drawing/2014/main" val="10002"/>
                  </a:ext>
                </a:extLst>
              </a:tr>
              <a:tr h="308625">
                <a:tc>
                  <a:txBody>
                    <a:bodyPr/>
                    <a:lstStyle/>
                    <a:p>
                      <a:pPr lvl="0" rtl="0">
                        <a:spcBef>
                          <a:spcPts val="0"/>
                        </a:spcBef>
                        <a:buNone/>
                      </a:pPr>
                      <a:r>
                        <a:rPr lang="en" sz="1000"/>
                        <a:t>X[3]</a:t>
                      </a:r>
                    </a:p>
                  </a:txBody>
                  <a:tcPr marL="91425" marR="91425" marT="91425" marB="91425"/>
                </a:tc>
                <a:tc>
                  <a:txBody>
                    <a:bodyPr/>
                    <a:lstStyle/>
                    <a:p>
                      <a:pPr lvl="0" rtl="0">
                        <a:spcBef>
                          <a:spcPts val="0"/>
                        </a:spcBef>
                        <a:buNone/>
                      </a:pPr>
                      <a:r>
                        <a:rPr lang="en" sz="1000"/>
                        <a:t>Quotes</a:t>
                      </a:r>
                    </a:p>
                  </a:txBody>
                  <a:tcPr marL="91425" marR="91425" marT="91425" marB="91425"/>
                </a:tc>
                <a:extLst>
                  <a:ext uri="{0D108BD9-81ED-4DB2-BD59-A6C34878D82A}">
                    <a16:rowId xmlns:a16="http://schemas.microsoft.com/office/drawing/2014/main" val="10003"/>
                  </a:ext>
                </a:extLst>
              </a:tr>
              <a:tr h="308625">
                <a:tc>
                  <a:txBody>
                    <a:bodyPr/>
                    <a:lstStyle/>
                    <a:p>
                      <a:pPr lvl="0" rtl="0">
                        <a:spcBef>
                          <a:spcPts val="0"/>
                        </a:spcBef>
                        <a:buNone/>
                      </a:pPr>
                      <a:r>
                        <a:rPr lang="en" sz="1000"/>
                        <a:t>X[4]</a:t>
                      </a:r>
                    </a:p>
                  </a:txBody>
                  <a:tcPr marL="91425" marR="91425" marT="91425" marB="91425"/>
                </a:tc>
                <a:tc>
                  <a:txBody>
                    <a:bodyPr/>
                    <a:lstStyle/>
                    <a:p>
                      <a:pPr lvl="0" rtl="0">
                        <a:spcBef>
                          <a:spcPts val="0"/>
                        </a:spcBef>
                        <a:buNone/>
                      </a:pPr>
                      <a:r>
                        <a:rPr lang="en" sz="1000"/>
                        <a:t>Replies</a:t>
                      </a:r>
                    </a:p>
                  </a:txBody>
                  <a:tcPr marL="91425" marR="91425" marT="91425" marB="91425"/>
                </a:tc>
                <a:extLst>
                  <a:ext uri="{0D108BD9-81ED-4DB2-BD59-A6C34878D82A}">
                    <a16:rowId xmlns:a16="http://schemas.microsoft.com/office/drawing/2014/main" val="10004"/>
                  </a:ext>
                </a:extLst>
              </a:tr>
              <a:tr h="308625">
                <a:tc>
                  <a:txBody>
                    <a:bodyPr/>
                    <a:lstStyle/>
                    <a:p>
                      <a:pPr lvl="0" rtl="0">
                        <a:spcBef>
                          <a:spcPts val="0"/>
                        </a:spcBef>
                        <a:buNone/>
                      </a:pPr>
                      <a:r>
                        <a:rPr lang="en" sz="1000"/>
                        <a:t>X[5]</a:t>
                      </a:r>
                    </a:p>
                  </a:txBody>
                  <a:tcPr marL="91425" marR="91425" marT="91425" marB="91425"/>
                </a:tc>
                <a:tc>
                  <a:txBody>
                    <a:bodyPr/>
                    <a:lstStyle/>
                    <a:p>
                      <a:pPr lvl="0" rtl="0">
                        <a:spcBef>
                          <a:spcPts val="0"/>
                        </a:spcBef>
                        <a:buNone/>
                      </a:pPr>
                      <a:r>
                        <a:rPr lang="en" sz="1000"/>
                        <a:t>Statuses count</a:t>
                      </a:r>
                    </a:p>
                  </a:txBody>
                  <a:tcPr marL="91425" marR="91425" marT="91425" marB="91425"/>
                </a:tc>
                <a:extLst>
                  <a:ext uri="{0D108BD9-81ED-4DB2-BD59-A6C34878D82A}">
                    <a16:rowId xmlns:a16="http://schemas.microsoft.com/office/drawing/2014/main" val="10005"/>
                  </a:ext>
                </a:extLst>
              </a:tr>
              <a:tr h="308625">
                <a:tc>
                  <a:txBody>
                    <a:bodyPr/>
                    <a:lstStyle/>
                    <a:p>
                      <a:pPr lvl="0" rtl="0">
                        <a:spcBef>
                          <a:spcPts val="0"/>
                        </a:spcBef>
                        <a:buNone/>
                      </a:pPr>
                      <a:r>
                        <a:rPr lang="en" sz="1000"/>
                        <a:t>X[6]</a:t>
                      </a:r>
                    </a:p>
                  </a:txBody>
                  <a:tcPr marL="91425" marR="91425" marT="91425" marB="91425"/>
                </a:tc>
                <a:tc>
                  <a:txBody>
                    <a:bodyPr/>
                    <a:lstStyle/>
                    <a:p>
                      <a:pPr lvl="0" rtl="0">
                        <a:spcBef>
                          <a:spcPts val="0"/>
                        </a:spcBef>
                        <a:buNone/>
                      </a:pPr>
                      <a:r>
                        <a:rPr lang="en" sz="1000"/>
                        <a:t>Tweet frequency</a:t>
                      </a:r>
                    </a:p>
                  </a:txBody>
                  <a:tcPr marL="91425" marR="91425" marT="91425" marB="91425"/>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063454367"/>
      </p:ext>
    </p:extLst>
  </p:cSld>
  <p:clrMapOvr>
    <a:masterClrMapping/>
  </p:clrMapOvr>
</p:sld>
</file>

<file path=ppt/theme/theme1.xml><?xml version="1.0" encoding="utf-8"?>
<a:theme xmlns:a="http://schemas.openxmlformats.org/drawingml/2006/main" name="geometric">
  <a:themeElements>
    <a:clrScheme name="Geometric">
      <a:dk1>
        <a:srgbClr val="2A3990"/>
      </a:dk1>
      <a:lt1>
        <a:srgbClr val="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893</Words>
  <Application>Microsoft Office PowerPoint</Application>
  <PresentationFormat>On-screen Show (16:9)</PresentationFormat>
  <Paragraphs>172</Paragraphs>
  <Slides>10</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Wingdings</vt:lpstr>
      <vt:lpstr>Courier New</vt:lpstr>
      <vt:lpstr>Roboto</vt:lpstr>
      <vt:lpstr>Arial</vt:lpstr>
      <vt:lpstr>geometric</vt:lpstr>
      <vt:lpstr>Twitter Bot Detection</vt:lpstr>
      <vt:lpstr>Twitter Bot Detector</vt:lpstr>
      <vt:lpstr>Data Collection</vt:lpstr>
      <vt:lpstr>Possible Features?</vt:lpstr>
      <vt:lpstr>Data Processing</vt:lpstr>
      <vt:lpstr>PowerPoint Presentation</vt:lpstr>
      <vt:lpstr>Classification</vt:lpstr>
      <vt:lpstr>Findings</vt:lpstr>
      <vt:lpstr>PowerPoint Presentation</vt:lpstr>
      <vt:lpstr>Future Work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Twitter Bot Detection</dc:title>
  <cp:lastModifiedBy>Eldin Sahbaz</cp:lastModifiedBy>
  <cp:revision>1</cp:revision>
  <dcterms:modified xsi:type="dcterms:W3CDTF">2017-05-07T20:59:18Z</dcterms:modified>
</cp:coreProperties>
</file>